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06" r:id="rId2"/>
  </p:sldMasterIdLst>
  <p:notesMasterIdLst>
    <p:notesMasterId r:id="rId155"/>
  </p:notesMasterIdLst>
  <p:handoutMasterIdLst>
    <p:handoutMasterId r:id="rId156"/>
  </p:handoutMasterIdLst>
  <p:sldIdLst>
    <p:sldId id="601" r:id="rId3"/>
    <p:sldId id="1084" r:id="rId4"/>
    <p:sldId id="1085" r:id="rId5"/>
    <p:sldId id="1086" r:id="rId6"/>
    <p:sldId id="1089" r:id="rId7"/>
    <p:sldId id="1087" r:id="rId8"/>
    <p:sldId id="1946" r:id="rId9"/>
    <p:sldId id="798" r:id="rId10"/>
    <p:sldId id="1025" r:id="rId11"/>
    <p:sldId id="801" r:id="rId12"/>
    <p:sldId id="802" r:id="rId13"/>
    <p:sldId id="803" r:id="rId14"/>
    <p:sldId id="976" r:id="rId15"/>
    <p:sldId id="804" r:id="rId16"/>
    <p:sldId id="923" r:id="rId17"/>
    <p:sldId id="1028" r:id="rId18"/>
    <p:sldId id="958" r:id="rId19"/>
    <p:sldId id="1026" r:id="rId20"/>
    <p:sldId id="1029" r:id="rId21"/>
    <p:sldId id="1031" r:id="rId22"/>
    <p:sldId id="960" r:id="rId23"/>
    <p:sldId id="961" r:id="rId24"/>
    <p:sldId id="962" r:id="rId25"/>
    <p:sldId id="981" r:id="rId26"/>
    <p:sldId id="807" r:id="rId27"/>
    <p:sldId id="1090" r:id="rId28"/>
    <p:sldId id="1091" r:id="rId29"/>
    <p:sldId id="1095" r:id="rId30"/>
    <p:sldId id="1092" r:id="rId31"/>
    <p:sldId id="1093" r:id="rId32"/>
    <p:sldId id="829" r:id="rId33"/>
    <p:sldId id="946" r:id="rId34"/>
    <p:sldId id="910" r:id="rId35"/>
    <p:sldId id="1094" r:id="rId36"/>
    <p:sldId id="1066" r:id="rId37"/>
    <p:sldId id="1067" r:id="rId38"/>
    <p:sldId id="1083" r:id="rId39"/>
    <p:sldId id="1037" r:id="rId40"/>
    <p:sldId id="1060" r:id="rId41"/>
    <p:sldId id="1048" r:id="rId42"/>
    <p:sldId id="1061" r:id="rId43"/>
    <p:sldId id="832" r:id="rId44"/>
    <p:sldId id="1051" r:id="rId45"/>
    <p:sldId id="938" r:id="rId46"/>
    <p:sldId id="836" r:id="rId47"/>
    <p:sldId id="840" r:id="rId48"/>
    <p:sldId id="841" r:id="rId49"/>
    <p:sldId id="842" r:id="rId50"/>
    <p:sldId id="964" r:id="rId51"/>
    <p:sldId id="843" r:id="rId52"/>
    <p:sldId id="844" r:id="rId53"/>
    <p:sldId id="975" r:id="rId54"/>
    <p:sldId id="1042" r:id="rId55"/>
    <p:sldId id="845" r:id="rId56"/>
    <p:sldId id="1053" r:id="rId57"/>
    <p:sldId id="1062" r:id="rId58"/>
    <p:sldId id="1063" r:id="rId59"/>
    <p:sldId id="1072" r:id="rId60"/>
    <p:sldId id="913" r:id="rId61"/>
    <p:sldId id="851" r:id="rId62"/>
    <p:sldId id="1073" r:id="rId63"/>
    <p:sldId id="1074" r:id="rId64"/>
    <p:sldId id="1075" r:id="rId65"/>
    <p:sldId id="1076" r:id="rId66"/>
    <p:sldId id="1077" r:id="rId67"/>
    <p:sldId id="1078" r:id="rId68"/>
    <p:sldId id="1043" r:id="rId69"/>
    <p:sldId id="866" r:id="rId70"/>
    <p:sldId id="870" r:id="rId71"/>
    <p:sldId id="1056" r:id="rId72"/>
    <p:sldId id="1057" r:id="rId73"/>
    <p:sldId id="1015" r:id="rId74"/>
    <p:sldId id="968" r:id="rId75"/>
    <p:sldId id="1016" r:id="rId76"/>
    <p:sldId id="969" r:id="rId77"/>
    <p:sldId id="972" r:id="rId78"/>
    <p:sldId id="871" r:id="rId79"/>
    <p:sldId id="973" r:id="rId80"/>
    <p:sldId id="974" r:id="rId81"/>
    <p:sldId id="852" r:id="rId82"/>
    <p:sldId id="874" r:id="rId83"/>
    <p:sldId id="875" r:id="rId84"/>
    <p:sldId id="876" r:id="rId85"/>
    <p:sldId id="880" r:id="rId86"/>
    <p:sldId id="881" r:id="rId87"/>
    <p:sldId id="882" r:id="rId88"/>
    <p:sldId id="1020" r:id="rId89"/>
    <p:sldId id="853" r:id="rId90"/>
    <p:sldId id="885" r:id="rId91"/>
    <p:sldId id="886" r:id="rId92"/>
    <p:sldId id="887" r:id="rId93"/>
    <p:sldId id="888" r:id="rId94"/>
    <p:sldId id="889" r:id="rId95"/>
    <p:sldId id="891" r:id="rId96"/>
    <p:sldId id="890" r:id="rId97"/>
    <p:sldId id="905" r:id="rId98"/>
    <p:sldId id="892" r:id="rId99"/>
    <p:sldId id="894" r:id="rId100"/>
    <p:sldId id="895" r:id="rId101"/>
    <p:sldId id="896" r:id="rId102"/>
    <p:sldId id="897" r:id="rId103"/>
    <p:sldId id="899" r:id="rId104"/>
    <p:sldId id="900" r:id="rId105"/>
    <p:sldId id="901" r:id="rId106"/>
    <p:sldId id="926" r:id="rId107"/>
    <p:sldId id="898" r:id="rId108"/>
    <p:sldId id="947" r:id="rId109"/>
    <p:sldId id="977" r:id="rId110"/>
    <p:sldId id="978" r:id="rId111"/>
    <p:sldId id="984" r:id="rId112"/>
    <p:sldId id="985" r:id="rId113"/>
    <p:sldId id="986" r:id="rId114"/>
    <p:sldId id="987" r:id="rId115"/>
    <p:sldId id="988" r:id="rId116"/>
    <p:sldId id="989" r:id="rId117"/>
    <p:sldId id="990" r:id="rId118"/>
    <p:sldId id="992" r:id="rId119"/>
    <p:sldId id="993" r:id="rId120"/>
    <p:sldId id="994" r:id="rId121"/>
    <p:sldId id="995" r:id="rId122"/>
    <p:sldId id="996" r:id="rId123"/>
    <p:sldId id="997" r:id="rId124"/>
    <p:sldId id="998" r:id="rId125"/>
    <p:sldId id="999" r:id="rId126"/>
    <p:sldId id="1000" r:id="rId127"/>
    <p:sldId id="1001" r:id="rId128"/>
    <p:sldId id="1002" r:id="rId129"/>
    <p:sldId id="1003" r:id="rId130"/>
    <p:sldId id="1004" r:id="rId131"/>
    <p:sldId id="1005" r:id="rId132"/>
    <p:sldId id="1006" r:id="rId133"/>
    <p:sldId id="1007" r:id="rId134"/>
    <p:sldId id="1008" r:id="rId135"/>
    <p:sldId id="1009" r:id="rId136"/>
    <p:sldId id="1010" r:id="rId137"/>
    <p:sldId id="1011" r:id="rId138"/>
    <p:sldId id="1014" r:id="rId139"/>
    <p:sldId id="949" r:id="rId140"/>
    <p:sldId id="1017" r:id="rId141"/>
    <p:sldId id="1018" r:id="rId142"/>
    <p:sldId id="1019" r:id="rId143"/>
    <p:sldId id="1021" r:id="rId144"/>
    <p:sldId id="1022" r:id="rId145"/>
    <p:sldId id="1023" r:id="rId146"/>
    <p:sldId id="950" r:id="rId147"/>
    <p:sldId id="951" r:id="rId148"/>
    <p:sldId id="1024" r:id="rId149"/>
    <p:sldId id="1044" r:id="rId150"/>
    <p:sldId id="1079" r:id="rId151"/>
    <p:sldId id="1080" r:id="rId152"/>
    <p:sldId id="1081" r:id="rId153"/>
    <p:sldId id="1082" r:id="rId154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5" autoAdjust="0"/>
    <p:restoredTop sz="94660" autoAdjust="0"/>
  </p:normalViewPr>
  <p:slideViewPr>
    <p:cSldViewPr>
      <p:cViewPr varScale="1">
        <p:scale>
          <a:sx n="58" d="100"/>
          <a:sy n="58" d="100"/>
        </p:scale>
        <p:origin x="412" y="44"/>
      </p:cViewPr>
      <p:guideLst>
        <p:guide pos="30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theme" Target="theme/theme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tableStyles" Target="tableStyle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handoutMaster" Target="handoutMasters/handout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1160463" y="1241425"/>
            <a:ext cx="4465637" cy="334803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78656" y="4775667"/>
            <a:ext cx="5430507" cy="3908742"/>
          </a:xfrm>
          <a:prstGeom prst="rect">
            <a:avLst/>
          </a:prstGeom>
        </p:spPr>
        <p:txBody>
          <a:bodyPr vert="horz" wrap="square" lIns="92034" tIns="46017" rIns="92034" bIns="46017" anchor="t">
            <a:noAutofit/>
          </a:bodyPr>
          <a:lstStyle/>
          <a:p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44462" y="9425912"/>
            <a:ext cx="2942101" cy="498929"/>
          </a:xfrm>
          <a:prstGeom prst="rect">
            <a:avLst/>
          </a:prstGeom>
        </p:spPr>
        <p:txBody>
          <a:bodyPr vert="horz" wrap="square" lIns="92034" tIns="46017" rIns="92034" bIns="46017" anchor="b">
            <a:noAutofit/>
          </a:bodyPr>
          <a:lstStyle/>
          <a:p>
            <a:pPr latinLnBrk="0"/>
            <a:fld id="{B9320F77-B9A0-41C5-862A-B4B631284C64}" type="slidenum">
              <a:rPr>
                <a:latin typeface="나눔고딕" charset="0"/>
                <a:ea typeface="나눔고딕" charset="0"/>
              </a:rPr>
              <a:pPr latinLnBrk="0"/>
              <a:t>2</a:t>
            </a:fld>
            <a:endParaRPr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611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42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0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5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62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981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1160463" y="1241425"/>
            <a:ext cx="4465637" cy="334803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78656" y="4775667"/>
            <a:ext cx="5430507" cy="3908742"/>
          </a:xfrm>
          <a:prstGeom prst="rect">
            <a:avLst/>
          </a:prstGeom>
        </p:spPr>
        <p:txBody>
          <a:bodyPr vert="horz" wrap="square" lIns="92034" tIns="46017" rIns="92034" bIns="46017" anchor="t">
            <a:noAutofit/>
          </a:bodyPr>
          <a:lstStyle/>
          <a:p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44462" y="9425912"/>
            <a:ext cx="2942101" cy="498929"/>
          </a:xfrm>
          <a:prstGeom prst="rect">
            <a:avLst/>
          </a:prstGeom>
        </p:spPr>
        <p:txBody>
          <a:bodyPr vert="horz" wrap="square" lIns="92034" tIns="46017" rIns="92034" bIns="46017" anchor="b">
            <a:noAutofit/>
          </a:bodyPr>
          <a:lstStyle/>
          <a:p>
            <a:pPr latinLnBrk="0"/>
            <a:fld id="{B9320F77-B9A0-41C5-862A-B4B631284C64}" type="slidenum">
              <a:rPr>
                <a:latin typeface="나눔고딕" charset="0"/>
                <a:ea typeface="나눔고딕" charset="0"/>
              </a:rPr>
              <a:pPr latinLnBrk="0"/>
              <a:t>3</a:t>
            </a:fld>
            <a:endParaRPr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27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1160463" y="1241425"/>
            <a:ext cx="4465637" cy="334803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78656" y="4775667"/>
            <a:ext cx="5430507" cy="3908742"/>
          </a:xfrm>
          <a:prstGeom prst="rect">
            <a:avLst/>
          </a:prstGeom>
        </p:spPr>
        <p:txBody>
          <a:bodyPr vert="horz" wrap="square" lIns="92034" tIns="46017" rIns="92034" bIns="46017" anchor="t">
            <a:noAutofit/>
          </a:bodyPr>
          <a:lstStyle/>
          <a:p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44462" y="9425912"/>
            <a:ext cx="2942101" cy="498929"/>
          </a:xfrm>
          <a:prstGeom prst="rect">
            <a:avLst/>
          </a:prstGeom>
        </p:spPr>
        <p:txBody>
          <a:bodyPr vert="horz" wrap="square" lIns="92034" tIns="46017" rIns="92034" bIns="46017" anchor="b">
            <a:noAutofit/>
          </a:bodyPr>
          <a:lstStyle/>
          <a:p>
            <a:pPr latinLnBrk="0"/>
            <a:fld id="{B9320F77-B9A0-41C5-862A-B4B631284C64}" type="slidenum">
              <a:rPr>
                <a:latin typeface="나눔고딕" charset="0"/>
                <a:ea typeface="나눔고딕" charset="0"/>
              </a:rPr>
              <a:pPr latinLnBrk="0"/>
              <a:t>4</a:t>
            </a:fld>
            <a:endParaRPr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245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1160463" y="1241425"/>
            <a:ext cx="4465637" cy="334803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78656" y="4775667"/>
            <a:ext cx="5430507" cy="3908742"/>
          </a:xfrm>
          <a:prstGeom prst="rect">
            <a:avLst/>
          </a:prstGeom>
        </p:spPr>
        <p:txBody>
          <a:bodyPr vert="horz" wrap="square" lIns="92034" tIns="46017" rIns="92034" bIns="46017" anchor="t">
            <a:noAutofit/>
          </a:bodyPr>
          <a:lstStyle/>
          <a:p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44462" y="9425912"/>
            <a:ext cx="2942101" cy="498929"/>
          </a:xfrm>
          <a:prstGeom prst="rect">
            <a:avLst/>
          </a:prstGeom>
        </p:spPr>
        <p:txBody>
          <a:bodyPr vert="horz" wrap="square" lIns="92034" tIns="46017" rIns="92034" bIns="46017" anchor="b">
            <a:noAutofit/>
          </a:bodyPr>
          <a:lstStyle/>
          <a:p>
            <a:pPr latinLnBrk="0"/>
            <a:fld id="{B9320F77-B9A0-41C5-862A-B4B631284C64}" type="slidenum">
              <a:rPr>
                <a:latin typeface="나눔고딕" charset="0"/>
                <a:ea typeface="나눔고딕" charset="0"/>
              </a:rPr>
              <a:pPr latinLnBrk="0"/>
              <a:t>5</a:t>
            </a:fld>
            <a:endParaRPr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30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1160463" y="1241425"/>
            <a:ext cx="4465637" cy="334803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78656" y="4775667"/>
            <a:ext cx="5430507" cy="3908742"/>
          </a:xfrm>
          <a:prstGeom prst="rect">
            <a:avLst/>
          </a:prstGeom>
        </p:spPr>
        <p:txBody>
          <a:bodyPr vert="horz" wrap="square" lIns="92034" tIns="46017" rIns="92034" bIns="46017" anchor="t">
            <a:noAutofit/>
          </a:bodyPr>
          <a:lstStyle/>
          <a:p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44462" y="9425912"/>
            <a:ext cx="2942101" cy="498929"/>
          </a:xfrm>
          <a:prstGeom prst="rect">
            <a:avLst/>
          </a:prstGeom>
        </p:spPr>
        <p:txBody>
          <a:bodyPr vert="horz" wrap="square" lIns="92034" tIns="46017" rIns="92034" bIns="46017" anchor="b">
            <a:noAutofit/>
          </a:bodyPr>
          <a:lstStyle/>
          <a:p>
            <a:pPr latinLnBrk="0"/>
            <a:fld id="{B9320F77-B9A0-41C5-862A-B4B631284C64}" type="slidenum">
              <a:rPr>
                <a:latin typeface="나눔고딕" charset="0"/>
                <a:ea typeface="나눔고딕" charset="0"/>
              </a:rPr>
              <a:pPr latinLnBrk="0"/>
              <a:t>6</a:t>
            </a:fld>
            <a:endParaRPr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260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641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9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28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543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700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307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03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584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3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456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03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951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143000" y="1122680"/>
            <a:ext cx="6859270" cy="23888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 sz="60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sz="6000">
                <a:latin typeface="나눔고딕" charset="0"/>
                <a:ea typeface="나눔고딕" charset="0"/>
              </a:rPr>
              <a:t> 제목 스타일 </a:t>
            </a:r>
            <a:r>
              <a:rPr sz="60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143000" y="3602355"/>
            <a:ext cx="6859270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클릭하여</a:t>
            </a:r>
            <a:r>
              <a:rPr sz="2400">
                <a:latin typeface="나눔고딕" charset="0"/>
                <a:ea typeface="나눔고딕" charset="0"/>
              </a:rPr>
              <a:t> 마스터 부제목 스타일 편집</a:t>
            </a:r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B4599450-11FA-43F6-D7DC-E192DD759545}"/>
              </a:ext>
            </a:extLst>
          </p:cNvPr>
          <p:cNvSpPr txBox="1">
            <a:spLocks/>
          </p:cNvSpPr>
          <p:nvPr userDrawn="1"/>
        </p:nvSpPr>
        <p:spPr>
          <a:xfrm>
            <a:off x="6627609" y="6439474"/>
            <a:ext cx="2058670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fld id="{B9320F77-B9A0-41C5-862A-B4B631284C64}" type="slidenum">
              <a:rPr lang="en-US" altLang="ko-KR" sz="1100" smtClean="0">
                <a:solidFill>
                  <a:prstClr val="black"/>
                </a:solidFill>
                <a:latin typeface="나눔고딕" charset="0"/>
                <a:ea typeface="나눔고딕" charset="0"/>
              </a:rPr>
              <a:pPr algn="ctr" latinLnBrk="0"/>
              <a:t>‹#›</a:t>
            </a:fld>
            <a:endParaRPr lang="en-US" altLang="ko-KR" sz="1400" dirty="0">
              <a:solidFill>
                <a:prstClr val="black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709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6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143000" y="1122680"/>
            <a:ext cx="6859270" cy="23888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 sz="60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sz="6000">
                <a:latin typeface="나눔고딕" charset="0"/>
                <a:ea typeface="나눔고딕" charset="0"/>
              </a:rPr>
              <a:t> 제목 스타일 </a:t>
            </a:r>
            <a:r>
              <a:rPr sz="60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143000" y="3602355"/>
            <a:ext cx="6859270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클릭하여</a:t>
            </a:r>
            <a:r>
              <a:rPr sz="2400">
                <a:latin typeface="나눔고딕" charset="0"/>
                <a:ea typeface="나눔고딕" charset="0"/>
              </a:rPr>
              <a:t> 마스터 부제목 스타일 편집</a:t>
            </a:r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B4599450-11FA-43F6-D7DC-E192DD759545}"/>
              </a:ext>
            </a:extLst>
          </p:cNvPr>
          <p:cNvSpPr txBox="1">
            <a:spLocks/>
          </p:cNvSpPr>
          <p:nvPr userDrawn="1"/>
        </p:nvSpPr>
        <p:spPr>
          <a:xfrm>
            <a:off x="6627609" y="6439474"/>
            <a:ext cx="2058670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fld id="{B9320F77-B9A0-41C5-862A-B4B631284C64}" type="slidenum">
              <a:rPr lang="en-US" altLang="ko-KR" sz="1100" smtClean="0">
                <a:solidFill>
                  <a:prstClr val="black"/>
                </a:solidFill>
                <a:latin typeface="나눔고딕" charset="0"/>
                <a:ea typeface="나눔고딕" charset="0"/>
              </a:rPr>
              <a:pPr algn="ctr" latinLnBrk="0"/>
              <a:t>‹#›</a:t>
            </a:fld>
            <a:endParaRPr lang="en-US" altLang="ko-KR" sz="1400" dirty="0">
              <a:solidFill>
                <a:prstClr val="black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924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247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25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3" r:id="rId5"/>
    <p:sldLayoutId id="2147483704" r:id="rId6"/>
    <p:sldLayoutId id="2147483705" r:id="rId7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E904E-F4EA-4BDC-B13C-0764EEA341E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9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tags" Target="../tags/tag13.xml"/><Relationship Id="rId7" Type="http://schemas.openxmlformats.org/officeDocument/2006/relationships/image" Target="../media/image239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18.jpeg"/><Relationship Id="rId10" Type="http://schemas.openxmlformats.org/officeDocument/2006/relationships/image" Target="../media/image242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4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9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6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101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18.jpeg"/><Relationship Id="rId7" Type="http://schemas.openxmlformats.org/officeDocument/2006/relationships/image" Target="../media/image26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268.png"/><Relationship Id="rId4" Type="http://schemas.openxmlformats.org/officeDocument/2006/relationships/image" Target="../media/image27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1.png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1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8.pn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9.png"/><Relationship Id="rId7" Type="http://schemas.openxmlformats.org/officeDocument/2006/relationships/image" Target="../media/image33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8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hacentaury-github/ReactionGUI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8.jpe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nds.iaea.org/RIPL-3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4.png"/><Relationship Id="rId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26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8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0.png"/><Relationship Id="rId4" Type="http://schemas.openxmlformats.org/officeDocument/2006/relationships/image" Target="../media/image1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057504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Young-Ho Song(IRIS, IBS)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Introduction to </a:t>
            </a:r>
          </a:p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direct nuclear reactions</a:t>
            </a:r>
          </a:p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And codes 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8965" y="6330132"/>
            <a:ext cx="361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핵물리 여름학교</a:t>
            </a:r>
            <a:r>
              <a:rPr lang="en-US" dirty="0"/>
              <a:t>, 2024.07.01. </a:t>
            </a:r>
            <a:r>
              <a:rPr lang="ko-KR" altLang="en-US" dirty="0"/>
              <a:t>제주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Types of reactions (according to reaction products: input and output)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Elastic : (No change in projectile and target)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Non-elastic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Inelastic : (Projectile or target changes internal structure)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Rearrangement(transfer) : (Projectile and target changes)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Fusion, capture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Fission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Etc. (many different names for specific reactions)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67" y="3899161"/>
            <a:ext cx="4473475" cy="24789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5009659"/>
            <a:ext cx="1713527" cy="137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477" y="5009659"/>
            <a:ext cx="1770484" cy="136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089" y="3638059"/>
            <a:ext cx="1713546" cy="12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45443"/>
            <a:ext cx="61159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936780"/>
            <a:ext cx="5484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One can obtain fusion(absorption) cross section by using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/>
              <a:t>Complex optical potential 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Quantum tunneling with real potential.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61" y="2284802"/>
            <a:ext cx="5301597" cy="388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558924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(from lecture of K. </a:t>
            </a:r>
            <a:r>
              <a:rPr lang="en-US" altLang="ko-KR" dirty="0" err="1"/>
              <a:t>Hagino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69138"/>
            <a:ext cx="6668127" cy="48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(from lecture of K. </a:t>
            </a:r>
            <a:r>
              <a:rPr lang="en-US" altLang="ko-KR" dirty="0" err="1"/>
              <a:t>Hagino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(from lecture of K. </a:t>
            </a:r>
            <a:r>
              <a:rPr lang="en-US" altLang="ko-KR" dirty="0" err="1"/>
              <a:t>Hagino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0" y="1161458"/>
            <a:ext cx="7466805" cy="44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19675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CCFULL code compute fusion cross section</a:t>
            </a:r>
          </a:p>
          <a:p>
            <a:r>
              <a:rPr lang="en-US" altLang="ko-KR" dirty="0"/>
              <a:t>By solving </a:t>
            </a:r>
            <a:r>
              <a:rPr lang="en-US" altLang="ko-KR" dirty="0">
                <a:solidFill>
                  <a:srgbClr val="0000FF"/>
                </a:solidFill>
              </a:rPr>
              <a:t>Coupled Channel equation</a:t>
            </a:r>
          </a:p>
          <a:p>
            <a:r>
              <a:rPr lang="en-US" altLang="ko-KR" dirty="0"/>
              <a:t>With </a:t>
            </a:r>
            <a:r>
              <a:rPr lang="en-US" altLang="ko-KR" dirty="0">
                <a:solidFill>
                  <a:srgbClr val="FF0000"/>
                </a:solidFill>
              </a:rPr>
              <a:t>incoming wave boundary condition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Fusion cross section ~ sum of penetration probability in each channels</a:t>
            </a:r>
          </a:p>
          <a:p>
            <a:endParaRPr lang="en-US" altLang="ko-KR" dirty="0"/>
          </a:p>
          <a:p>
            <a:r>
              <a:rPr lang="en-US" altLang="ko-KR" dirty="0"/>
              <a:t>CCFULL can include 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Excited states in Rotor model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Excited states in Vibration model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653136"/>
            <a:ext cx="7316282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25747" cy="695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7" y="1916832"/>
            <a:ext cx="5468113" cy="109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168458"/>
            <a:ext cx="5953956" cy="11431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797152"/>
            <a:ext cx="2476846" cy="5620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5520844"/>
            <a:ext cx="400105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4" y="823761"/>
            <a:ext cx="4986176" cy="5550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992" y="54452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CCFULL code</a:t>
            </a:r>
          </a:p>
          <a:p>
            <a:r>
              <a:rPr lang="en-US" altLang="ko-KR" dirty="0"/>
              <a:t>Is  interactive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97522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Supplement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143020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material</a:t>
            </a:r>
          </a:p>
        </p:txBody>
      </p:sp>
    </p:spTree>
    <p:extLst>
      <p:ext uri="{BB962C8B-B14F-4D97-AF65-F5344CB8AC3E}">
        <p14:creationId xmlns:p14="http://schemas.microsoft.com/office/powerpoint/2010/main" val="33322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Angular momentum conservation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Partial wave expansion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64030"/>
            <a:ext cx="8454906" cy="100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9630"/>
            <a:ext cx="3775481" cy="83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2" y="4389459"/>
            <a:ext cx="4707047" cy="71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15342"/>
            <a:ext cx="3321378" cy="6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7" y="5233032"/>
            <a:ext cx="3409955" cy="9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595882"/>
            <a:ext cx="3456384" cy="62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16" y="3547114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423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Partial wave expansion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5116473" cy="167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27584" y="3202283"/>
            <a:ext cx="5252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Incident wave contains both ingoing and outgoing wave</a:t>
            </a:r>
          </a:p>
          <a:p>
            <a:r>
              <a:rPr lang="en-US" altLang="ko-KR" dirty="0"/>
              <a:t>Scattered wave should only contain outgoing wave</a:t>
            </a:r>
            <a:endParaRPr lang="ko-KR" alt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53136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27584" y="3798687"/>
            <a:ext cx="457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The effect of scattering may be expressed as</a:t>
            </a:r>
          </a:p>
          <a:p>
            <a:r>
              <a:rPr lang="en-US" altLang="ko-KR" dirty="0"/>
              <a:t>(Complex)</a:t>
            </a:r>
            <a:r>
              <a:rPr lang="ko-KR" altLang="en-US" dirty="0"/>
              <a:t> </a:t>
            </a:r>
            <a:r>
              <a:rPr lang="en-US" altLang="ko-KR" dirty="0"/>
              <a:t>S-matrix to the outgoing wave part</a:t>
            </a:r>
            <a:endParaRPr lang="ko-KR" altLang="en-US" dirty="0"/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452" y="5157192"/>
            <a:ext cx="4451243" cy="94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오른쪽 화살표 26"/>
          <p:cNvSpPr/>
          <p:nvPr/>
        </p:nvSpPr>
        <p:spPr>
          <a:xfrm>
            <a:off x="3851920" y="5373216"/>
            <a:ext cx="356369" cy="447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177784" y="6061193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Unitarity</a:t>
            </a:r>
            <a:r>
              <a:rPr lang="en-US" altLang="ko-KR" dirty="0"/>
              <a:t> implies |S|=1</a:t>
            </a:r>
            <a:endParaRPr lang="ko-KR" altLang="en-US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87" y="5949660"/>
            <a:ext cx="1872208" cy="49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18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29" y="776890"/>
            <a:ext cx="5855388" cy="387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88224" y="1556792"/>
            <a:ext cx="2232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Types of reactions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(reaction nature, time,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energy transfer)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87624" y="4941168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same projectile and target product,</a:t>
            </a:r>
          </a:p>
          <a:p>
            <a:r>
              <a:rPr lang="en-US" dirty="0"/>
              <a:t>Both direct and compound reaction may contribute. </a:t>
            </a:r>
          </a:p>
        </p:txBody>
      </p:sp>
    </p:spTree>
    <p:extLst>
      <p:ext uri="{BB962C8B-B14F-4D97-AF65-F5344CB8AC3E}">
        <p14:creationId xmlns:p14="http://schemas.microsoft.com/office/powerpoint/2010/main" val="2305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Sommerfeld</a:t>
            </a:r>
            <a:r>
              <a:rPr lang="en-US" altLang="ko-KR" dirty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Free particle wave function</a:t>
            </a:r>
          </a:p>
          <a:p>
            <a:r>
              <a:rPr lang="en-US" altLang="ko-KR" dirty="0"/>
              <a:t>Spherical Bessel (Neumann) function </a:t>
            </a:r>
          </a:p>
          <a:p>
            <a:r>
              <a:rPr lang="en-US" altLang="ko-KR" dirty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623" y="5020154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93623" y="45899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44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Coulomb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318522"/>
            <a:ext cx="6840760" cy="3309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0"/>
            <a:ext cx="6770904" cy="7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Coulomb + Nuclear Scattering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030431" cy="162900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4710"/>
            <a:ext cx="3000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646" y="3604710"/>
            <a:ext cx="426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Nuclear S-matrix, phase-shift</a:t>
            </a:r>
          </a:p>
          <a:p>
            <a:endParaRPr lang="en-US" altLang="ko-KR" dirty="0"/>
          </a:p>
          <a:p>
            <a:r>
              <a:rPr lang="en-US" altLang="ko-KR" dirty="0"/>
              <a:t>Nuclear S-matrix is </a:t>
            </a:r>
            <a:r>
              <a:rPr lang="en-US" altLang="ko-KR" dirty="0">
                <a:solidFill>
                  <a:srgbClr val="FF0000"/>
                </a:solidFill>
              </a:rPr>
              <a:t>not </a:t>
            </a:r>
            <a:r>
              <a:rPr lang="en-US" altLang="ko-KR" dirty="0"/>
              <a:t>the same as the phase shift without Coulomb interaction.</a:t>
            </a:r>
          </a:p>
          <a:p>
            <a:endParaRPr lang="en-US" altLang="ko-KR" dirty="0"/>
          </a:p>
          <a:p>
            <a:r>
              <a:rPr lang="en-US" altLang="ko-KR" dirty="0"/>
              <a:t>Coulomb phase shifts are included in the </a:t>
            </a:r>
          </a:p>
          <a:p>
            <a:r>
              <a:rPr lang="en-US" altLang="ko-KR" dirty="0"/>
              <a:t>Coulomb wave functions.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Coulomb + Nuclear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4901"/>
            <a:ext cx="5760640" cy="1896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284984"/>
            <a:ext cx="5820587" cy="790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221088"/>
            <a:ext cx="7264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Full phase shift= (Coulomb phase shift)+ (Nuclear phase shift)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For Coulomb scattering, one have to use </a:t>
            </a:r>
          </a:p>
          <a:p>
            <a:r>
              <a:rPr lang="en-US" altLang="ko-KR" dirty="0"/>
              <a:t>     (fully summed) Coulomb scattering amplitude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For nuclear scattering amplitude, partial wave expansion is usually good.</a:t>
            </a:r>
          </a:p>
          <a:p>
            <a:r>
              <a:rPr lang="en-US" altLang="ko-KR" dirty="0"/>
              <a:t>     (truncate L &lt;- short range of nuclear interaction)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Interference between Coulomb and nuclear scattering amplitude.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601" y="5967061"/>
            <a:ext cx="3245974" cy="7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1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0477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47936" y="4033185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Identical particle scattering :</a:t>
            </a:r>
            <a:r>
              <a:rPr lang="ko-KR" altLang="en-US" dirty="0"/>
              <a:t> </a:t>
            </a:r>
            <a:r>
              <a:rPr lang="en-US" altLang="ko-KR" dirty="0"/>
              <a:t>take into account Pauli principle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15" y="4446367"/>
            <a:ext cx="3420577" cy="5518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5" y="4998249"/>
            <a:ext cx="3312368" cy="5375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15" y="5505623"/>
            <a:ext cx="3420577" cy="5156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88024" y="4527949"/>
            <a:ext cx="162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Identical Boson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88024" y="5104013"/>
            <a:ext cx="385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Identical spin ½  Fermion in spin singlet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8024" y="5536061"/>
            <a:ext cx="413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Identical spin ½  Fermions in triplet singlet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32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436" y="3468649"/>
            <a:ext cx="712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Reaction cross section = ratio between (incident flux) and (disappeared flux)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1" y="3837981"/>
            <a:ext cx="4248472" cy="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3373" y="4941168"/>
            <a:ext cx="5074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For strong absorption: s=0 for L&lt;</a:t>
            </a:r>
            <a:r>
              <a:rPr lang="en-US" altLang="ko-KR" sz="1400" dirty="0" err="1"/>
              <a:t>Lmax</a:t>
            </a:r>
            <a:r>
              <a:rPr lang="en-US" altLang="ko-KR" sz="1400" dirty="0"/>
              <a:t>, s=1 for L&gt; </a:t>
            </a:r>
            <a:r>
              <a:rPr lang="en-US" altLang="ko-KR" sz="1400" dirty="0" err="1"/>
              <a:t>Lmax</a:t>
            </a:r>
            <a:r>
              <a:rPr lang="en-US" altLang="ko-KR" sz="1400" dirty="0"/>
              <a:t>,  </a:t>
            </a:r>
          </a:p>
          <a:p>
            <a:r>
              <a:rPr lang="en-US" altLang="ko-KR" sz="1400" dirty="0"/>
              <a:t>                                        </a:t>
            </a:r>
            <a:r>
              <a:rPr lang="en-US" altLang="ko-KR" sz="1400" dirty="0" err="1"/>
              <a:t>R_max</a:t>
            </a:r>
            <a:r>
              <a:rPr lang="en-US" altLang="ko-KR" sz="1400" dirty="0"/>
              <a:t> ~ </a:t>
            </a:r>
            <a:r>
              <a:rPr lang="en-US" altLang="ko-KR" sz="1400" dirty="0" err="1"/>
              <a:t>L_max</a:t>
            </a:r>
            <a:r>
              <a:rPr lang="en-US" altLang="ko-KR" sz="1400" dirty="0"/>
              <a:t>/k   </a:t>
            </a:r>
          </a:p>
          <a:p>
            <a:r>
              <a:rPr lang="en-US" altLang="ko-KR" sz="1400" dirty="0"/>
              <a:t>                                        sigma~ pi*Lmax^2/k^2 ~ pi *R^2</a:t>
            </a:r>
            <a:endParaRPr lang="ko-KR" altLang="en-US" sz="1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28" y="1547019"/>
            <a:ext cx="5904656" cy="58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8436" y="1016324"/>
            <a:ext cx="256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Total flux into the sphere: 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01" y="2221964"/>
            <a:ext cx="3167415" cy="56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06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How to get S-matrix, phase shift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Solve Schrodinger equation with interaction for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Extract S-matrix, phase shift from the asymptotic form of the solution.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7" y="2053228"/>
            <a:ext cx="3671800" cy="7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7" y="2105391"/>
            <a:ext cx="4359020" cy="6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2978252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Get Numerical Solution of Schrodinger equation (</a:t>
            </a:r>
            <a:r>
              <a:rPr lang="en-US" altLang="ko-KR" dirty="0" err="1"/>
              <a:t>Runge-Kutta</a:t>
            </a:r>
            <a:r>
              <a:rPr lang="en-US" altLang="ko-KR" dirty="0"/>
              <a:t>, </a:t>
            </a:r>
            <a:r>
              <a:rPr lang="en-US" altLang="ko-KR" dirty="0" err="1"/>
              <a:t>Numerov</a:t>
            </a:r>
            <a:r>
              <a:rPr lang="en-US" altLang="ko-KR" dirty="0"/>
              <a:t>…)</a:t>
            </a:r>
          </a:p>
          <a:p>
            <a:r>
              <a:rPr lang="en-US" altLang="ko-KR" dirty="0"/>
              <a:t>With boundary condition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0" y="3777074"/>
            <a:ext cx="3009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92" y="3800828"/>
            <a:ext cx="2247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358190"/>
            <a:ext cx="6806153" cy="6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1" y="5336955"/>
            <a:ext cx="2952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82" y="5091578"/>
            <a:ext cx="3231741" cy="14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9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Up to now we only considered elastic scattering. </a:t>
            </a:r>
          </a:p>
          <a:p>
            <a:r>
              <a:rPr lang="en-US" altLang="ko-KR" dirty="0"/>
              <a:t>How to compute non-elastic reaction?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Extend the concept of   S-matrix to multi-channel.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2204864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(Mass) partition : projectile (</a:t>
            </a:r>
            <a:r>
              <a:rPr lang="en-US" altLang="ko-KR" dirty="0" err="1"/>
              <a:t>Zp,Ap</a:t>
            </a:r>
            <a:r>
              <a:rPr lang="en-US" altLang="ko-KR" dirty="0"/>
              <a:t>) and target (</a:t>
            </a:r>
            <a:r>
              <a:rPr lang="en-US" altLang="ko-KR" dirty="0" err="1"/>
              <a:t>Zt,At</a:t>
            </a:r>
            <a:r>
              <a:rPr lang="en-US" altLang="ko-KR" dirty="0"/>
              <a:t>) combination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Channels : projectile and target quantum states  (spin, parity, energy level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For example,  d + 12C can becomes </a:t>
            </a:r>
          </a:p>
          <a:p>
            <a:r>
              <a:rPr lang="en-US" altLang="ko-KR" dirty="0"/>
              <a:t> (1) d(1+)     + 12C(0+;</a:t>
            </a:r>
            <a:r>
              <a:rPr lang="en-US" altLang="ko-KR" dirty="0" err="1"/>
              <a:t>g.s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(2) d(1+)     + 12C(2+; Ex = 4.44 MeV)</a:t>
            </a:r>
          </a:p>
          <a:p>
            <a:r>
              <a:rPr lang="en-US" altLang="ko-KR" dirty="0"/>
              <a:t> (3) p(1/2+) + 13C(1/2-;</a:t>
            </a:r>
            <a:r>
              <a:rPr lang="en-US" altLang="ko-KR" dirty="0" err="1"/>
              <a:t>g.s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 (4) p(1/2+) + 13C(1/2+;Ex=3.09 MeV) </a:t>
            </a:r>
          </a:p>
          <a:p>
            <a:r>
              <a:rPr lang="en-US" altLang="ko-KR" dirty="0"/>
              <a:t> (5) n+ p + 12C </a:t>
            </a:r>
          </a:p>
          <a:p>
            <a:r>
              <a:rPr lang="en-US" altLang="ko-KR" dirty="0"/>
              <a:t> (6) …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Also, one may use “channels” after partial wave expansion (L ,J).  </a:t>
            </a:r>
          </a:p>
        </p:txBody>
      </p:sp>
    </p:spTree>
    <p:extLst>
      <p:ext uri="{BB962C8B-B14F-4D97-AF65-F5344CB8AC3E}">
        <p14:creationId xmlns:p14="http://schemas.microsoft.com/office/powerpoint/2010/main" val="362155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Up to now we only considered elastic scattering. </a:t>
            </a:r>
          </a:p>
          <a:p>
            <a:r>
              <a:rPr lang="en-US" altLang="ko-KR" dirty="0"/>
              <a:t>How to compute </a:t>
            </a:r>
            <a:r>
              <a:rPr lang="en-US" altLang="ko-KR" dirty="0">
                <a:solidFill>
                  <a:srgbClr val="FF0000"/>
                </a:solidFill>
              </a:rPr>
              <a:t>non-elastic reaction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Extend the concept of   S-matrix to multi-channel.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9" y="3176087"/>
            <a:ext cx="5782008" cy="116579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44" y="220486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(Mass) partition : projectile (</a:t>
            </a:r>
            <a:r>
              <a:rPr lang="en-US" altLang="ko-KR" dirty="0" err="1"/>
              <a:t>Zp,Ap</a:t>
            </a:r>
            <a:r>
              <a:rPr lang="en-US" altLang="ko-KR" dirty="0"/>
              <a:t>) and target (</a:t>
            </a:r>
            <a:r>
              <a:rPr lang="en-US" altLang="ko-KR" dirty="0" err="1"/>
              <a:t>Zt,At</a:t>
            </a:r>
            <a:r>
              <a:rPr lang="en-US" altLang="ko-KR" dirty="0"/>
              <a:t>) combination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Channels : projectile and target quantum states  (spin, parity, energy level 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877272"/>
            <a:ext cx="602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 the same way, S-matrix becomes a matrix in channel space.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8" y="4457849"/>
            <a:ext cx="5832648" cy="1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8030696" cy="1581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96952"/>
            <a:ext cx="6754168" cy="924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365104"/>
            <a:ext cx="5042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If we can compute the full scattering wave function,</a:t>
            </a:r>
          </a:p>
          <a:p>
            <a:r>
              <a:rPr lang="en-US" altLang="ko-KR" dirty="0"/>
              <a:t>We can obtain the reaction cross section. </a:t>
            </a:r>
          </a:p>
        </p:txBody>
      </p:sp>
    </p:spTree>
    <p:extLst>
      <p:ext uri="{BB962C8B-B14F-4D97-AF65-F5344CB8AC3E}">
        <p14:creationId xmlns:p14="http://schemas.microsoft.com/office/powerpoint/2010/main" val="289800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9505" y="2959412"/>
            <a:ext cx="6404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Compound Reaction : slow, massive energy sharing, </a:t>
            </a:r>
          </a:p>
          <a:p>
            <a:r>
              <a:rPr lang="en-US" altLang="ko-KR" dirty="0"/>
              <a:t>                                       involve all projectile + target </a:t>
            </a:r>
          </a:p>
          <a:p>
            <a:r>
              <a:rPr lang="en-US" altLang="ko-KR" dirty="0"/>
              <a:t>                                       fusion, decay. Isotropic</a:t>
            </a:r>
          </a:p>
          <a:p>
            <a:r>
              <a:rPr lang="en-US" altLang="ko-KR" dirty="0"/>
              <a:t>                                       thermal equilibrium,</a:t>
            </a:r>
          </a:p>
          <a:p>
            <a:r>
              <a:rPr lang="en-US" altLang="ko-KR" dirty="0"/>
              <a:t>                                       independence hypothesis(loss of memory).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240876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1209" y="1002789"/>
            <a:ext cx="77768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Direct Reaction </a:t>
            </a:r>
            <a:r>
              <a:rPr lang="en-US" altLang="ko-KR" dirty="0"/>
              <a:t>: glancing contact, immediate separation, </a:t>
            </a:r>
          </a:p>
          <a:p>
            <a:r>
              <a:rPr lang="en-US" altLang="ko-KR" dirty="0"/>
              <a:t>                              near the nuclear surface, large impact parameter,</a:t>
            </a:r>
          </a:p>
          <a:p>
            <a:r>
              <a:rPr lang="en-US" altLang="ko-KR" dirty="0"/>
              <a:t>                              short time scale ,fast (~10^-21 s)</a:t>
            </a:r>
          </a:p>
          <a:p>
            <a:r>
              <a:rPr lang="en-US" altLang="ko-KR" dirty="0"/>
              <a:t>                              strongly forward peaked            </a:t>
            </a:r>
          </a:p>
          <a:p>
            <a:r>
              <a:rPr lang="en-US" altLang="ko-KR" dirty="0"/>
              <a:t>                              interact with only few nucleons  or nucleus as a collective whole</a:t>
            </a:r>
          </a:p>
          <a:p>
            <a:r>
              <a:rPr lang="en-US" altLang="ko-KR" dirty="0"/>
              <a:t>                            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effective Few Body Problem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9" y="4466045"/>
            <a:ext cx="3671357" cy="19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7884368" cy="21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434897"/>
            <a:ext cx="8424936" cy="8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4797152"/>
            <a:ext cx="8604448" cy="8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0728"/>
            <a:ext cx="8382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441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844824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S-matrix (for reaction)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" y="3436779"/>
            <a:ext cx="4104456" cy="86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216" y="3067447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Cross section (for reactions)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352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65104"/>
            <a:ext cx="4124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25" y="4449227"/>
            <a:ext cx="4293471" cy="128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55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65779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All we need is to obtain wave function</a:t>
            </a:r>
          </a:p>
          <a:p>
            <a:r>
              <a:rPr lang="en-US" altLang="ko-KR" dirty="0"/>
              <a:t>(or scattering amplitude) for each channels. </a:t>
            </a:r>
          </a:p>
          <a:p>
            <a:r>
              <a:rPr lang="en-US" altLang="ko-KR" dirty="0"/>
              <a:t>How to get it?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0" y="1318493"/>
            <a:ext cx="64960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3750" y="958453"/>
            <a:ext cx="406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Unpolarized</a:t>
            </a:r>
            <a:r>
              <a:rPr lang="en-US" altLang="ko-KR" dirty="0"/>
              <a:t> (spin averaged) cross section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04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1" y="2289820"/>
            <a:ext cx="8134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18448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Left hand side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068960"/>
            <a:ext cx="532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Ei</a:t>
            </a:r>
            <a:r>
              <a:rPr lang="en-US" altLang="ko-KR" dirty="0"/>
              <a:t> : channel energy</a:t>
            </a:r>
            <a:r>
              <a:rPr lang="en-US" altLang="ko-KR" dirty="0">
                <a:sym typeface="Wingdings" panose="05000000000000000000" pitchFamily="2" charset="2"/>
              </a:rPr>
              <a:t> kinetic energy in partition/channel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1" y="4774654"/>
            <a:ext cx="55149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44146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Right hand side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7" y="3920801"/>
            <a:ext cx="3687619" cy="248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27639" y="3851756"/>
            <a:ext cx="379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Separation of Hamiltonian is not unique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42" y="4941168"/>
            <a:ext cx="2029714" cy="2620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96" y="5757669"/>
            <a:ext cx="2142476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693315"/>
            <a:ext cx="402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Introduce auxiliary potential in post form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91870"/>
            <a:ext cx="6735115" cy="657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85" y="2062647"/>
            <a:ext cx="4846151" cy="13642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45" y="4429828"/>
            <a:ext cx="971686" cy="295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843393"/>
            <a:ext cx="5268060" cy="2572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4725144"/>
            <a:ext cx="3208590" cy="13178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552" y="3419708"/>
            <a:ext cx="232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Partial wave expansion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45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4" y="759655"/>
            <a:ext cx="5268060" cy="2572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315012"/>
            <a:ext cx="6192114" cy="1095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975" y="3645024"/>
            <a:ext cx="6272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Coupling  = integral of bound state wave function and interaction</a:t>
            </a:r>
          </a:p>
          <a:p>
            <a:r>
              <a:rPr lang="en-US" altLang="ko-KR" dirty="0"/>
              <a:t>                     over internal coordinates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05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789086"/>
            <a:ext cx="54578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44962"/>
            <a:ext cx="7315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05064"/>
            <a:ext cx="56292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3062535"/>
            <a:ext cx="5119734" cy="854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088883"/>
            <a:ext cx="2401683" cy="36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684171"/>
            <a:ext cx="1872208" cy="2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702" y="827420"/>
            <a:ext cx="187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Free particle state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8184" y="1403484"/>
            <a:ext cx="163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Scattering state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955090" y="4363054"/>
            <a:ext cx="293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Lippmann-Schwinger equation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49905" y="5099159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Coordinate space representation</a:t>
            </a:r>
            <a:endParaRPr lang="ko-KR" altLang="en-US" dirty="0"/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05" y="5522639"/>
            <a:ext cx="6858399" cy="802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33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3957"/>
            <a:ext cx="29432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19" y="1332718"/>
            <a:ext cx="2028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83567" y="972678"/>
            <a:ext cx="9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T-matrix</a:t>
            </a:r>
            <a:endParaRPr lang="ko-KR" altLang="en-US" dirty="0"/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052798"/>
            <a:ext cx="58102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4" y="3273139"/>
            <a:ext cx="4407743" cy="76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40" y="4138073"/>
            <a:ext cx="4586940" cy="83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24" y="5229200"/>
            <a:ext cx="3938101" cy="104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36096" y="4149080"/>
            <a:ext cx="3164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Plane wave Born approximation</a:t>
            </a:r>
          </a:p>
          <a:p>
            <a:r>
              <a:rPr lang="en-US" altLang="ko-KR" dirty="0"/>
              <a:t>Born series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08104" y="4869160"/>
            <a:ext cx="2532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 potential is strong, the born series may have bad convergence.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Distorted Wave Born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59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 in T-matrix form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6" y="3336464"/>
            <a:ext cx="5025260" cy="67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3" y="3922414"/>
            <a:ext cx="7681934" cy="18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8" y="5655799"/>
            <a:ext cx="3248400" cy="68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579646" y="5682343"/>
            <a:ext cx="372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This operator acts as Moeller operator</a:t>
            </a:r>
          </a:p>
          <a:p>
            <a:r>
              <a:rPr lang="en-US" altLang="ko-KR" dirty="0"/>
              <a:t>When acting on free |k1&gt; state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 weak coupling </a:t>
            </a:r>
            <a:r>
              <a:rPr lang="en-US" altLang="ko-KR" dirty="0">
                <a:sym typeface="Wingdings" panose="05000000000000000000" pitchFamily="2" charset="2"/>
              </a:rPr>
              <a:t> DWBA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18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31" y="2122803"/>
            <a:ext cx="5129969" cy="172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701484" cy="826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59" y="4108099"/>
            <a:ext cx="5039428" cy="57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5348810"/>
            <a:ext cx="399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Note </a:t>
            </a:r>
            <a:r>
              <a:rPr lang="en-US" altLang="ko-KR" dirty="0">
                <a:solidFill>
                  <a:srgbClr val="FF0000"/>
                </a:solidFill>
              </a:rPr>
              <a:t>incoming wave boundary condition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5880635"/>
            <a:ext cx="2972215" cy="428685"/>
          </a:xfrm>
          <a:prstGeom prst="rect">
            <a:avLst/>
          </a:prstGeom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2" y="832959"/>
            <a:ext cx="5423344" cy="128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8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69" y="1124744"/>
            <a:ext cx="8077835" cy="5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51404"/>
            <a:ext cx="6296904" cy="58110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39" y="1772816"/>
            <a:ext cx="3524742" cy="55252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2895256"/>
            <a:ext cx="3978998" cy="5034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68939" y="2468080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Multipole expansion of coupling interaction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0602" y="3688089"/>
            <a:ext cx="459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 : enables orbital angular momentum changes</a:t>
            </a:r>
          </a:p>
          <a:p>
            <a:r>
              <a:rPr lang="en-US" altLang="ko-KR" dirty="0"/>
              <a:t>Alpha_{LK} : enables internal state changes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56" y="4454169"/>
            <a:ext cx="7873528" cy="201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8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030" y="1412776"/>
            <a:ext cx="28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Vibration of spherical nuclei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07" y="1989808"/>
            <a:ext cx="2705657" cy="6783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48064" y="1412776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Rotation of deformed nuclei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17" y="1964451"/>
            <a:ext cx="3986487" cy="1716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8064" y="3861048"/>
            <a:ext cx="3782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Theta’, phi’ : angle in body-fixed frame</a:t>
            </a:r>
          </a:p>
          <a:p>
            <a:r>
              <a:rPr lang="en-US" altLang="ko-KR" dirty="0"/>
              <a:t>Omega : Euler angle</a:t>
            </a:r>
          </a:p>
          <a:p>
            <a:r>
              <a:rPr lang="en-US" altLang="ko-KR" dirty="0" err="1"/>
              <a:t>Theta,phi</a:t>
            </a:r>
            <a:r>
              <a:rPr lang="en-US" altLang="ko-KR" dirty="0"/>
              <a:t> : angle in lab-fixed frame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5576" y="5073948"/>
            <a:ext cx="476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Deformation length</a:t>
            </a:r>
            <a:r>
              <a:rPr lang="ko-KR" altLang="en-US" dirty="0"/>
              <a:t> </a:t>
            </a:r>
            <a:r>
              <a:rPr lang="en-US" altLang="ko-KR" dirty="0"/>
              <a:t>for axial symmetric nuclei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16" y="759655"/>
            <a:ext cx="6296904" cy="5811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rcRect b="59739"/>
          <a:stretch/>
        </p:blipFill>
        <p:spPr>
          <a:xfrm>
            <a:off x="942020" y="2996952"/>
            <a:ext cx="2905385" cy="13832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17" y="5534335"/>
            <a:ext cx="5039428" cy="5239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1526" y="5241974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Deformation parameter</a:t>
            </a:r>
          </a:p>
          <a:p>
            <a:r>
              <a:rPr lang="en-US" altLang="ko-KR" dirty="0"/>
              <a:t>Of Coulomb and nuclear</a:t>
            </a:r>
          </a:p>
          <a:p>
            <a:r>
              <a:rPr lang="en-US" altLang="ko-KR" dirty="0"/>
              <a:t>Can be different.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1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55" y="869139"/>
            <a:ext cx="4254247" cy="3423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89936"/>
            <a:ext cx="7668695" cy="704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9" y="5085184"/>
            <a:ext cx="7830643" cy="106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052736"/>
            <a:ext cx="3969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 many cases, </a:t>
            </a:r>
          </a:p>
          <a:p>
            <a:r>
              <a:rPr lang="en-US" altLang="ko-KR" dirty="0"/>
              <a:t>Axially symmetric deformed nuclei</a:t>
            </a:r>
          </a:p>
          <a:p>
            <a:r>
              <a:rPr lang="en-US" altLang="ko-KR" dirty="0"/>
              <a:t>are  considered.</a:t>
            </a:r>
          </a:p>
          <a:p>
            <a:endParaRPr lang="en-US" altLang="ko-KR" dirty="0"/>
          </a:p>
          <a:p>
            <a:r>
              <a:rPr lang="en-US" altLang="ko-KR" dirty="0"/>
              <a:t>Consider Rotation perpendicular to</a:t>
            </a:r>
          </a:p>
          <a:p>
            <a:r>
              <a:rPr lang="en-US" altLang="ko-KR" dirty="0"/>
              <a:t>Symmetry axis. </a:t>
            </a:r>
          </a:p>
          <a:p>
            <a:endParaRPr lang="en-US" altLang="ko-KR" dirty="0"/>
          </a:p>
          <a:p>
            <a:r>
              <a:rPr lang="en-US" altLang="ko-KR" dirty="0"/>
              <a:t>Euler angle describes collective rotation.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08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0" y="2350315"/>
            <a:ext cx="5849166" cy="809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86" y="1916832"/>
            <a:ext cx="60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Wave function of rigid rotor    (analogy of spherical harmonics)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2999" y="3429000"/>
            <a:ext cx="6942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Omega = Euler angle between body-fixed z’-axis and laboratory z-axis.</a:t>
            </a:r>
          </a:p>
          <a:p>
            <a:r>
              <a:rPr lang="en-US" altLang="ko-KR" dirty="0"/>
              <a:t> K &gt;= 0  (two-fold degeneracy of clock-wise, counter-clock-wise rotation)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177"/>
            <a:ext cx="7240010" cy="400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98257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Rotational state is specified by I, M, 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440" y="4425197"/>
            <a:ext cx="6348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Even-Even nuclei : intrinsic spin=0 </a:t>
            </a:r>
            <a:r>
              <a:rPr lang="en-US" altLang="ko-KR" dirty="0">
                <a:sym typeface="Wingdings" panose="05000000000000000000" pitchFamily="2" charset="2"/>
              </a:rPr>
              <a:t> K=0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                             only even number of I are possible, I = 0,2,4…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Odd nuclei : K is integer or half-integer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                              Rotational Band   I = K, K+1, K+2 … are possible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5877272"/>
            <a:ext cx="430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(See Bohr and Mottelson II for more details)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1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72" y="1196752"/>
            <a:ext cx="6782747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" y="2348880"/>
            <a:ext cx="7887801" cy="7240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192" y="3508930"/>
            <a:ext cx="6296904" cy="800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3568" y="764704"/>
            <a:ext cx="407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Nuclear excitation : for small deformation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92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2" y="1196752"/>
            <a:ext cx="2429214" cy="543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349" y="1474998"/>
            <a:ext cx="3343742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8" y="103636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Vibration in Q.M. </a:t>
            </a:r>
            <a:r>
              <a:rPr lang="en-US" altLang="ko-KR" dirty="0">
                <a:sym typeface="Wingdings" panose="05000000000000000000" pitchFamily="2" charset="2"/>
              </a:rPr>
              <a:t> Oscillator or phonon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621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If one treat, parameter as operators with commutation relation.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855738"/>
            <a:ext cx="2991267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3789040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Redefine, creation, annihilation operator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46" y="4158372"/>
            <a:ext cx="2896004" cy="11050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232" y="4379507"/>
            <a:ext cx="3791479" cy="7049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84" y="5373216"/>
            <a:ext cx="2372056" cy="74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5856" y="5517232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Hamiltonian of phonon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22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If two phonons of the same kind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71" y="4437112"/>
            <a:ext cx="5457190" cy="485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7637" y="3681062"/>
            <a:ext cx="4755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Coupling potential are similar to Rotor model.</a:t>
            </a:r>
          </a:p>
          <a:p>
            <a:r>
              <a:rPr lang="en-US" altLang="ko-KR" dirty="0"/>
              <a:t>(phonon number is additional quantum number)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576297"/>
            <a:ext cx="6209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Calculation of couplings are implemented in the reaction codes.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One usually need to specify parameter values.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7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8" y="2251847"/>
            <a:ext cx="8287915" cy="70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20" y="1052736"/>
            <a:ext cx="737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d,p</a:t>
            </a:r>
            <a:r>
              <a:rPr lang="en-US" altLang="ko-KR" dirty="0"/>
              <a:t>) reaction case: </a:t>
            </a:r>
          </a:p>
          <a:p>
            <a:r>
              <a:rPr lang="en-US" altLang="ko-KR" dirty="0"/>
              <a:t>In post form</a:t>
            </a:r>
          </a:p>
          <a:p>
            <a:r>
              <a:rPr lang="en-US" altLang="ko-KR" dirty="0"/>
              <a:t>assume remnant correction is small </a:t>
            </a:r>
            <a:r>
              <a:rPr lang="en-US" altLang="ko-KR" dirty="0">
                <a:sym typeface="Wingdings" panose="05000000000000000000" pitchFamily="2" charset="2"/>
              </a:rPr>
              <a:t> Coupling comes from V_{np}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8" y="3218073"/>
            <a:ext cx="8587991" cy="8928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2" y="4375805"/>
            <a:ext cx="8693394" cy="97142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2020" y="5562785"/>
            <a:ext cx="77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Zero range approximation </a:t>
            </a:r>
            <a:r>
              <a:rPr lang="en-US" altLang="ko-KR" dirty="0"/>
              <a:t>:   </a:t>
            </a:r>
            <a:r>
              <a:rPr lang="en-US" altLang="ko-KR" dirty="0" err="1"/>
              <a:t>V_pn</a:t>
            </a:r>
            <a:r>
              <a:rPr lang="en-US" altLang="ko-KR" dirty="0"/>
              <a:t>(r)*</a:t>
            </a:r>
            <a:r>
              <a:rPr lang="en-US" altLang="ko-KR" dirty="0" err="1"/>
              <a:t>phid</a:t>
            </a:r>
            <a:r>
              <a:rPr lang="en-US" altLang="ko-KR" dirty="0"/>
              <a:t>(r) -&gt; D_0*delta(r)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5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5807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How to combine </a:t>
            </a:r>
            <a:r>
              <a:rPr lang="en-US" altLang="ko-KR" dirty="0">
                <a:solidFill>
                  <a:srgbClr val="FF0000"/>
                </a:solidFill>
              </a:rPr>
              <a:t>two angular momentum </a:t>
            </a:r>
            <a:r>
              <a:rPr lang="en-US" altLang="ko-KR" dirty="0"/>
              <a:t>states (or tensors)</a:t>
            </a:r>
          </a:p>
          <a:p>
            <a:r>
              <a:rPr lang="en-US" altLang="ko-KR" dirty="0"/>
              <a:t>to make another angular momentum states ( Tensors).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Clebsch-Gordan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 coefficients  or Wigner 3j symbols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78" y="2637574"/>
            <a:ext cx="4709857" cy="760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88" y="2094261"/>
            <a:ext cx="2086266" cy="4858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4219" y="2123564"/>
            <a:ext cx="185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Irreducible tensor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8144" y="2780928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C.G. coefficients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09" y="3327653"/>
            <a:ext cx="4677428" cy="457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092" y="3804568"/>
            <a:ext cx="4229690" cy="4572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756" y="4280708"/>
            <a:ext cx="4746881" cy="4635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259" y="4864709"/>
            <a:ext cx="5115639" cy="1524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56176" y="5445224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3j symbol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5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(From slides of J. </a:t>
            </a:r>
            <a:r>
              <a:rPr lang="en-US" altLang="ko-KR" dirty="0" err="1"/>
              <a:t>Tostevin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What can we learn from the direct reaction?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931451"/>
            <a:ext cx="5664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Here we only consider </a:t>
            </a:r>
            <a:r>
              <a:rPr lang="en-US" altLang="ko-KR" dirty="0">
                <a:solidFill>
                  <a:srgbClr val="FF0000"/>
                </a:solidFill>
              </a:rPr>
              <a:t>direct </a:t>
            </a:r>
            <a:r>
              <a:rPr lang="en-US" altLang="ko-KR" dirty="0"/>
              <a:t>reactions.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Direct reaction is an important tool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 to study nuclear interaction, structure and astrophysics.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6496" y="2132856"/>
            <a:ext cx="8280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What can we learn from the direct reaction?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For example (Not complete list):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</a:rPr>
              <a:t>elastic scattering:  </a:t>
            </a:r>
            <a:r>
              <a:rPr lang="en-US" altLang="ko-KR" dirty="0"/>
              <a:t>average strength of  nuclear interaction, size of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</a:rPr>
              <a:t>Inelastic scattering: </a:t>
            </a:r>
            <a:r>
              <a:rPr lang="en-US" altLang="ko-KR" dirty="0"/>
              <a:t>spectroscopic information (Energy, angular momentum, parity)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FF"/>
                </a:solidFill>
              </a:rPr>
              <a:t>Rearrangement reaction: </a:t>
            </a:r>
            <a:r>
              <a:rPr lang="en-US" altLang="ko-KR" dirty="0"/>
              <a:t>spectroscopic information</a:t>
            </a:r>
          </a:p>
          <a:p>
            <a:pPr lvl="1"/>
            <a:r>
              <a:rPr lang="en-US" altLang="ko-KR" dirty="0"/>
              <a:t>                      one-nucleon transfer: single particle level  </a:t>
            </a:r>
          </a:p>
          <a:p>
            <a:pPr lvl="1"/>
            <a:r>
              <a:rPr lang="en-US" altLang="ko-KR" dirty="0"/>
              <a:t>                      two-nucleon transfer : correlation of two nucleons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0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(From slides of J. </a:t>
            </a:r>
            <a:r>
              <a:rPr lang="en-US" altLang="ko-KR" dirty="0" err="1"/>
              <a:t>Tostevin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1988840"/>
            <a:ext cx="4486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7" y="808146"/>
            <a:ext cx="3486637" cy="2486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29000"/>
            <a:ext cx="7144747" cy="122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45597"/>
            <a:ext cx="7344800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81" y="1359314"/>
            <a:ext cx="511563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3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804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For transfer reaction, </a:t>
            </a:r>
          </a:p>
          <a:p>
            <a:r>
              <a:rPr lang="en-US" altLang="ko-KR" dirty="0"/>
              <a:t>      it is important to obtain  wave function in short range. </a:t>
            </a:r>
          </a:p>
          <a:p>
            <a:r>
              <a:rPr lang="en-US" altLang="ko-KR" dirty="0"/>
              <a:t>      Optical potential only imply it gives good phase shift at large separation. </a:t>
            </a:r>
          </a:p>
          <a:p>
            <a:endParaRPr lang="en-US" altLang="ko-KR" dirty="0"/>
          </a:p>
          <a:p>
            <a:r>
              <a:rPr lang="en-US" altLang="ko-KR" dirty="0"/>
              <a:t>      One needs a good approximation of full wave function in the range of interaction.     </a:t>
            </a:r>
          </a:p>
          <a:p>
            <a:r>
              <a:rPr lang="en-US" altLang="ko-KR" dirty="0"/>
              <a:t>    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257" y="5559062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Adiabatic approximation:  slow process </a:t>
            </a:r>
            <a:r>
              <a:rPr lang="en-US" altLang="ko-KR" dirty="0">
                <a:sym typeface="Wingdings" panose="05000000000000000000" pitchFamily="2" charset="2"/>
              </a:rPr>
              <a:t> frozen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81" y="4810301"/>
            <a:ext cx="6935168" cy="733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62" y="2577812"/>
            <a:ext cx="5048955" cy="800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3378024"/>
            <a:ext cx="4315427" cy="523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93" y="4027657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182588" cy="1333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67" y="2492896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Adiabatic approximation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72746"/>
            <a:ext cx="1905266" cy="409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012730"/>
            <a:ext cx="1905266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4" y="3508686"/>
            <a:ext cx="5668166" cy="1362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3995772"/>
            <a:ext cx="2566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Treat “r” as a parameter.</a:t>
            </a:r>
          </a:p>
          <a:p>
            <a:r>
              <a:rPr lang="en-US" altLang="ko-KR" dirty="0"/>
              <a:t>(frozen during reaction.)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941168"/>
            <a:ext cx="606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 zero-range approximation, wave function at r=0 is important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1" y="5380717"/>
            <a:ext cx="519185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59655"/>
            <a:ext cx="5191850" cy="65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23" y="1556476"/>
            <a:ext cx="818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Solving this equation is equivalent to solve distorted Wave with adiabatic potential.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" y="2064343"/>
            <a:ext cx="300079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0" y="2631607"/>
            <a:ext cx="4696480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03" y="3792098"/>
            <a:ext cx="4591691" cy="10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3407" y="4021268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(Finite range version.)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78935" y="2737600"/>
            <a:ext cx="1960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Jhonson-Sopper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Zero range </a:t>
            </a:r>
          </a:p>
          <a:p>
            <a:r>
              <a:rPr lang="en-US" altLang="ko-KR" dirty="0"/>
              <a:t>Adiabatic potential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958651"/>
            <a:ext cx="4315427" cy="8097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7321" y="5040354"/>
            <a:ext cx="348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Compute transfer reaction by using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Adiabatic Wave function.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594928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Note that Adiabatic potential is </a:t>
            </a:r>
            <a:r>
              <a:rPr lang="en-US" altLang="ko-KR" dirty="0">
                <a:solidFill>
                  <a:srgbClr val="FF0000"/>
                </a:solidFill>
              </a:rPr>
              <a:t>not</a:t>
            </a:r>
            <a:r>
              <a:rPr lang="en-US" altLang="ko-KR" dirty="0"/>
              <a:t> for elastic scattering.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1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How to combine </a:t>
            </a:r>
            <a:r>
              <a:rPr lang="en-US" altLang="ko-KR" dirty="0">
                <a:solidFill>
                  <a:srgbClr val="FF0000"/>
                </a:solidFill>
              </a:rPr>
              <a:t>3 angular momentum </a:t>
            </a:r>
            <a:r>
              <a:rPr lang="en-US" altLang="ko-KR" dirty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One may add j1+j2 first, (j1+j2)+j3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 Or, one may add j2+j3 first, j1+(j2+j3) = J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Wigner 6-j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5201376" cy="6096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5576" y="3092767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How to combine </a:t>
            </a:r>
            <a:r>
              <a:rPr lang="en-US" altLang="ko-KR" dirty="0">
                <a:solidFill>
                  <a:srgbClr val="FF0000"/>
                </a:solidFill>
              </a:rPr>
              <a:t>4 angular momentum </a:t>
            </a:r>
            <a:r>
              <a:rPr lang="en-US" altLang="ko-KR" dirty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One may add (j1+j2) and (j3+j4) first, (j1+j2)+(j3+j4)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 Or, one may add (j1+j3) and (j2+j4) first, (j1+j3)+(j2+j4) = J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Wigner 9-j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73" y="4509120"/>
            <a:ext cx="4725059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3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8129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The projection of angular momentum on z-axis depends on the choice of coordinate.</a:t>
            </a:r>
          </a:p>
          <a:p>
            <a:r>
              <a:rPr lang="en-US" altLang="ko-KR" dirty="0"/>
              <a:t>But the important part of physics does not depend on the choice of z-axis direction.</a:t>
            </a:r>
          </a:p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 Wigner-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Eckart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 theorem (reduced matrix) 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72520"/>
            <a:ext cx="4858428" cy="1876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592" y="3727314"/>
            <a:ext cx="453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Decomposition of tensor acting on sub-system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221088"/>
            <a:ext cx="5935953" cy="23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Grazing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distance,angular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momentum,angle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78" y="838348"/>
            <a:ext cx="3172268" cy="16575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07904" y="992254"/>
            <a:ext cx="471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Grazing distance: Separation at two nuclei touch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811" y="1515017"/>
            <a:ext cx="3410426" cy="3810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97" y="2105245"/>
            <a:ext cx="1981477" cy="276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783" y="3575556"/>
            <a:ext cx="5896798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4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37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1021" y="846750"/>
            <a:ext cx="484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Suppose we separate full many-body Hamiltonian </a:t>
            </a:r>
          </a:p>
          <a:p>
            <a:r>
              <a:rPr lang="en-US" altLang="ko-KR" dirty="0"/>
              <a:t>Into (projectile)+(target)+(relative)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8909" y="5233723"/>
            <a:ext cx="7917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Note that the separation of Full Hamiltonian into </a:t>
            </a:r>
          </a:p>
          <a:p>
            <a:r>
              <a:rPr lang="en-US" altLang="ko-KR" dirty="0"/>
              <a:t>Projectile and target Is </a:t>
            </a:r>
            <a:r>
              <a:rPr lang="en-US" altLang="ko-KR" dirty="0">
                <a:solidFill>
                  <a:srgbClr val="FF0000"/>
                </a:solidFill>
              </a:rPr>
              <a:t>not unique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Depends on Channel choice.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21" y="1511558"/>
            <a:ext cx="5601482" cy="1390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65" y="2978327"/>
            <a:ext cx="3886742" cy="10002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42" y="4054517"/>
            <a:ext cx="8039641" cy="11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1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197907"/>
            <a:ext cx="71609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 principle, nuclear reaction is a </a:t>
            </a:r>
            <a:r>
              <a:rPr lang="en-US" altLang="ko-KR" dirty="0">
                <a:solidFill>
                  <a:srgbClr val="FF0000"/>
                </a:solidFill>
              </a:rPr>
              <a:t>many-body problem </a:t>
            </a:r>
            <a:r>
              <a:rPr lang="en-US" altLang="ko-KR" dirty="0"/>
              <a:t>and </a:t>
            </a:r>
          </a:p>
          <a:p>
            <a:r>
              <a:rPr lang="en-US" altLang="ko-KR" dirty="0"/>
              <a:t>It is very difficult to solve exactly (even when interactions are known).</a:t>
            </a:r>
          </a:p>
          <a:p>
            <a:endParaRPr lang="en-US" altLang="ko-KR" dirty="0"/>
          </a:p>
          <a:p>
            <a:r>
              <a:rPr lang="en-US" altLang="ko-KR" dirty="0"/>
              <a:t>Thus, usually the problem is approximated as an easier </a:t>
            </a:r>
            <a:r>
              <a:rPr lang="en-US" altLang="ko-KR" dirty="0">
                <a:solidFill>
                  <a:srgbClr val="FF0000"/>
                </a:solidFill>
              </a:rPr>
              <a:t>few-body problem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Ignore internal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 use a simple model of nuclear structure(collective model)  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20" y="3356992"/>
            <a:ext cx="4392488" cy="32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7382"/>
            <a:ext cx="6057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1746" y="183947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Expand for each channels</a:t>
            </a:r>
            <a:endParaRPr lang="ko-KR" altLang="en-US" dirty="0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" y="3341611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14965" y="3341611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Coupled channel equation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128" y="4477165"/>
            <a:ext cx="3292884" cy="12401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760" y="4338750"/>
            <a:ext cx="4750265" cy="15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2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Partial Wave Expansion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Sch. Eq. is 3-d : complicate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angular momentum conservation during reaction</a:t>
            </a:r>
          </a:p>
          <a:p>
            <a:r>
              <a:rPr lang="en-US" dirty="0">
                <a:sym typeface="Wingdings" panose="05000000000000000000" pitchFamily="2" charset="2"/>
              </a:rPr>
              <a:t>    One can reduce 3-d </a:t>
            </a:r>
            <a:r>
              <a:rPr lang="en-US" dirty="0" err="1">
                <a:sym typeface="Wingdings" panose="05000000000000000000" pitchFamily="2" charset="2"/>
              </a:rPr>
              <a:t>Sch.Eq</a:t>
            </a:r>
            <a:r>
              <a:rPr lang="en-US" dirty="0">
                <a:sym typeface="Wingdings" panose="05000000000000000000" pitchFamily="2" charset="2"/>
              </a:rPr>
              <a:t>. into 1-d Radial equation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988840"/>
            <a:ext cx="7388795" cy="9905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071776"/>
            <a:ext cx="5832648" cy="9870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04" y="4091732"/>
            <a:ext cx="4364884" cy="1199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92080" y="417317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Asymptotic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S-matrix =  phase shift</a:t>
            </a:r>
          </a:p>
        </p:txBody>
      </p:sp>
    </p:spTree>
    <p:extLst>
      <p:ext uri="{BB962C8B-B14F-4D97-AF65-F5344CB8AC3E}">
        <p14:creationId xmlns:p14="http://schemas.microsoft.com/office/powerpoint/2010/main" val="277497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Partial Wave Expansion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29634"/>
            <a:ext cx="5967889" cy="17732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3852704"/>
            <a:ext cx="2095792" cy="1124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7049" y="939164"/>
            <a:ext cx="661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S-matrix in each partial wave</a:t>
            </a:r>
            <a:r>
              <a:rPr lang="en-US" dirty="0">
                <a:sym typeface="Wingdings" panose="05000000000000000000" pitchFamily="2" charset="2"/>
              </a:rPr>
              <a:t> Scattering amplitude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7584" y="3333294"/>
            <a:ext cx="661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Scattering amplitude  Cross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2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04" y="1197907"/>
            <a:ext cx="8569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There are </a:t>
            </a:r>
            <a:r>
              <a:rPr lang="en-US" altLang="ko-KR" dirty="0">
                <a:solidFill>
                  <a:srgbClr val="FF0000"/>
                </a:solidFill>
              </a:rPr>
              <a:t>many direct nuclear reaction codes available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* FRESCO, ECIS, TWOFNR, DWUCK….. </a:t>
            </a:r>
          </a:p>
          <a:p>
            <a:endParaRPr lang="en-US" altLang="ko-KR" dirty="0"/>
          </a:p>
          <a:p>
            <a:r>
              <a:rPr lang="en-US" altLang="ko-KR" dirty="0"/>
              <a:t>In this lecture, we focus on Elastic, Inelastic, transfer … reactions in simple structure/reaction models. </a:t>
            </a:r>
          </a:p>
          <a:p>
            <a:endParaRPr lang="en-US" altLang="ko-KR" dirty="0"/>
          </a:p>
          <a:p>
            <a:r>
              <a:rPr lang="en-US" altLang="ko-KR" dirty="0"/>
              <a:t>And explain how to calculate the reaction cross section in practice with simple examples. </a:t>
            </a:r>
          </a:p>
          <a:p>
            <a:endParaRPr lang="en-US" altLang="ko-KR" dirty="0"/>
          </a:p>
          <a:p>
            <a:r>
              <a:rPr lang="en-US" altLang="ko-KR" dirty="0"/>
              <a:t>For a simple model, one can use </a:t>
            </a:r>
            <a:r>
              <a:rPr lang="en-US" altLang="ko-KR" dirty="0">
                <a:solidFill>
                  <a:srgbClr val="0000FF"/>
                </a:solidFill>
              </a:rPr>
              <a:t>a GUI code </a:t>
            </a:r>
            <a:r>
              <a:rPr lang="en-US" altLang="ko-KR" dirty="0"/>
              <a:t>for a quick calculation.</a:t>
            </a:r>
          </a:p>
          <a:p>
            <a:endParaRPr lang="en-US" altLang="ko-KR" dirty="0"/>
          </a:p>
          <a:p>
            <a:r>
              <a:rPr lang="en-US" altLang="ko-KR" dirty="0"/>
              <a:t>Unfortunately, for more complicate model(like coupled reaction channel model), </a:t>
            </a:r>
          </a:p>
          <a:p>
            <a:r>
              <a:rPr lang="en-US" altLang="ko-KR" dirty="0"/>
              <a:t>one have to use original codes with appropriate assumptions.</a:t>
            </a:r>
          </a:p>
        </p:txBody>
      </p:sp>
    </p:spTree>
    <p:extLst>
      <p:ext uri="{BB962C8B-B14F-4D97-AF65-F5344CB8AC3E}">
        <p14:creationId xmlns:p14="http://schemas.microsoft.com/office/powerpoint/2010/main" val="41276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877416"/>
            <a:ext cx="8153400" cy="44958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https://github.com/alphacentaury-github/ReactionGUI</a:t>
            </a:r>
            <a:endParaRPr lang="en-US" altLang="ko-KR" sz="2400" dirty="0"/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4" y="1412776"/>
            <a:ext cx="6812687" cy="373771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2562200"/>
            <a:ext cx="216024" cy="288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1334" y="5304679"/>
            <a:ext cx="517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Written by Y.-</a:t>
            </a:r>
            <a:r>
              <a:rPr lang="en-US" altLang="ko-KR" dirty="0" err="1"/>
              <a:t>H.Song</a:t>
            </a:r>
            <a:r>
              <a:rPr lang="en-US" altLang="ko-KR" dirty="0"/>
              <a:t> (IRIS) and </a:t>
            </a:r>
            <a:r>
              <a:rPr lang="en-US" altLang="ko-KR" dirty="0" err="1"/>
              <a:t>I.J.Shin</a:t>
            </a:r>
            <a:r>
              <a:rPr lang="en-US" altLang="ko-KR" dirty="0"/>
              <a:t> (IRIS). </a:t>
            </a:r>
          </a:p>
          <a:p>
            <a:endParaRPr lang="en-US" altLang="ko-KR" dirty="0"/>
          </a:p>
          <a:p>
            <a:r>
              <a:rPr lang="en-US" altLang="ko-KR" dirty="0"/>
              <a:t>Combine GUI + FRESCO + other reaction codes</a:t>
            </a:r>
          </a:p>
          <a:p>
            <a:r>
              <a:rPr lang="en-US" altLang="ko-KR" dirty="0"/>
              <a:t>Require python 3.x and several packages.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77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2.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81686" y="2847512"/>
            <a:ext cx="521168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Basics of nuclear reaction theory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07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Conservation in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855269" y="1515301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624630" y="1611243"/>
            <a:ext cx="137345" cy="29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9254" y="190144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projectile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642" y="1922211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631728" y="1501307"/>
            <a:ext cx="116707" cy="40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725" y="1901441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Projectile</a:t>
            </a:r>
          </a:p>
          <a:p>
            <a:r>
              <a:rPr lang="en-US" altLang="ko-KR" dirty="0"/>
              <a:t>like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24945" y="1485823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2850" y="1879072"/>
            <a:ext cx="76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Target</a:t>
            </a:r>
          </a:p>
          <a:p>
            <a:r>
              <a:rPr lang="en-US" altLang="ko-KR" dirty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6063" y="711572"/>
            <a:ext cx="257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/>
              <a:t>B(A, </a:t>
            </a:r>
            <a:r>
              <a:rPr lang="en-US" altLang="ko-KR" sz="5400" b="1" dirty="0">
                <a:sym typeface="Wingdings" panose="05000000000000000000" pitchFamily="2" charset="2"/>
              </a:rPr>
              <a:t>C)D</a:t>
            </a:r>
            <a:endParaRPr lang="ko-KR" altLang="en-US" sz="5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39704" y="2766407"/>
            <a:ext cx="4752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Conservation laws in nuclear reaction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Baryon Number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Charge 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Energy and linear momentum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Total angular momentum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Parity</a:t>
            </a:r>
          </a:p>
          <a:p>
            <a:pPr marL="342900" indent="-342900">
              <a:buAutoNum type="arabicPeriod"/>
            </a:pPr>
            <a:r>
              <a:rPr lang="en-US" altLang="ko-KR" sz="2000" dirty="0"/>
              <a:t>(approximate) Isospin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23" y="3212976"/>
            <a:ext cx="2295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83" y="5085184"/>
            <a:ext cx="4644571" cy="3474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1353" y="5506411"/>
            <a:ext cx="630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initial S-wave capture </a:t>
            </a:r>
            <a:r>
              <a:rPr lang="en-US" altLang="ko-KR" dirty="0">
                <a:sym typeface="Wingdings" panose="05000000000000000000" pitchFamily="2" charset="2"/>
              </a:rPr>
              <a:t>  L=2,3,4 final states  ,  parity imply L=3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7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E4FBF3-8E99-DC5B-FDA7-AE0CA83D272A}"/>
              </a:ext>
            </a:extLst>
          </p:cNvPr>
          <p:cNvGrpSpPr/>
          <p:nvPr/>
        </p:nvGrpSpPr>
        <p:grpSpPr>
          <a:xfrm>
            <a:off x="1" y="-89901"/>
            <a:ext cx="9144000" cy="757357"/>
            <a:chOff x="1" y="-10388"/>
            <a:chExt cx="9144000" cy="75735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120ACE-AF52-3F99-77B5-D971D7845AAA}"/>
                </a:ext>
              </a:extLst>
            </p:cNvPr>
            <p:cNvSpPr/>
            <p:nvPr/>
          </p:nvSpPr>
          <p:spPr>
            <a:xfrm>
              <a:off x="1" y="-10388"/>
              <a:ext cx="9144000" cy="74696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2346796-6488-D301-4D05-AA32FB5D4820}"/>
                </a:ext>
              </a:extLst>
            </p:cNvPr>
            <p:cNvSpPr/>
            <p:nvPr/>
          </p:nvSpPr>
          <p:spPr>
            <a:xfrm>
              <a:off x="1" y="0"/>
              <a:ext cx="9144000" cy="746969"/>
            </a:xfrm>
            <a:prstGeom prst="rect">
              <a:avLst/>
            </a:prstGeom>
            <a:gradFill rotWithShape="1">
              <a:gsLst>
                <a:gs pos="0">
                  <a:srgbClr val="75CEBE">
                    <a:alpha val="13000"/>
                  </a:srgbClr>
                </a:gs>
                <a:gs pos="100000">
                  <a:srgbClr val="3D73BA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endParaRPr lang="ko-KR" altLang="en-US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4" name="Rect 0"/>
          <p:cNvSpPr txBox="1">
            <a:spLocks/>
          </p:cNvSpPr>
          <p:nvPr/>
        </p:nvSpPr>
        <p:spPr>
          <a:xfrm>
            <a:off x="276860" y="36087"/>
            <a:ext cx="8381365" cy="4783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500" spc="-20" dirty="0">
                <a:solidFill>
                  <a:schemeClr val="bg1"/>
                </a:solidFill>
                <a:latin typeface="Candara" panose="020E0502030303020204" pitchFamily="34" charset="0"/>
                <a:ea typeface="Arial" charset="0"/>
              </a:rPr>
              <a:t>Nuclear Lattice Effective Field Theory</a:t>
            </a:r>
            <a:endParaRPr lang="ko-KR" altLang="en-US" sz="2500" spc="-20" dirty="0">
              <a:solidFill>
                <a:schemeClr val="bg1"/>
              </a:solidFill>
              <a:latin typeface="Candara" panose="020E0502030303020204" pitchFamily="34" charset="0"/>
              <a:ea typeface="Arial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61" y="783056"/>
            <a:ext cx="6569134" cy="41953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1719" y="5661783"/>
            <a:ext cx="4806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Recently published an article in Nature  (2024)</a:t>
            </a:r>
          </a:p>
          <a:p>
            <a:r>
              <a:rPr lang="en-US" dirty="0"/>
              <a:t>: 3 Korean researchers</a:t>
            </a:r>
          </a:p>
        </p:txBody>
      </p:sp>
    </p:spTree>
    <p:extLst>
      <p:ext uri="{BB962C8B-B14F-4D97-AF65-F5344CB8AC3E}">
        <p14:creationId xmlns:p14="http://schemas.microsoft.com/office/powerpoint/2010/main" val="913623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Satchler</a:t>
            </a:r>
            <a:r>
              <a:rPr lang="en-US" altLang="ko-KR" dirty="0"/>
              <a:t> fig2.1)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869138"/>
            <a:ext cx="41044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Typically,  two body reactions.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Theoretical calculations are done in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Center of mass frame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 most case, codes assume regular kinematics ( projectile is lighter particle)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/>
              <a:t>Differential cross sections are shown in terms of projectile-like particle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Need convert CM&lt;-&gt;LAB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182191" y="4437112"/>
            <a:ext cx="2889043" cy="1741739"/>
            <a:chOff x="399195" y="1938417"/>
            <a:chExt cx="3471688" cy="2101779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195" y="1938417"/>
              <a:ext cx="3471688" cy="2101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662159" y="2780928"/>
              <a:ext cx="525465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vcm</a:t>
              </a:r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11760" y="3131666"/>
              <a:ext cx="590226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vlab</a:t>
              </a:r>
              <a:endParaRPr lang="ko-KR" altLang="en-US" dirty="0"/>
            </a:p>
          </p:txBody>
        </p:sp>
      </p:grpSp>
      <p:pic>
        <p:nvPicPr>
          <p:cNvPr id="24" name="그림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2" y="4700888"/>
            <a:ext cx="1289143" cy="304762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416" y="5578986"/>
            <a:ext cx="5081862" cy="5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61" y="3820901"/>
            <a:ext cx="3024336" cy="72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61" y="4718241"/>
            <a:ext cx="2952328" cy="68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5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5784729" cy="5630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1105756"/>
            <a:ext cx="27476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File:</a:t>
            </a:r>
          </a:p>
          <a:p>
            <a:r>
              <a:rPr lang="en-US" altLang="ko-KR" dirty="0"/>
              <a:t>Save/Load </a:t>
            </a:r>
          </a:p>
          <a:p>
            <a:r>
              <a:rPr lang="en-US" altLang="ko-KR" dirty="0"/>
              <a:t>Input parameter values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Three tabs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Partition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Structure Model</a:t>
            </a:r>
          </a:p>
          <a:p>
            <a:pPr marL="342900" indent="-342900">
              <a:buAutoNum type="arabicPeriod"/>
            </a:pPr>
            <a:r>
              <a:rPr lang="en-US" altLang="ko-KR" dirty="0"/>
              <a:t>Potentials/compute/plot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05756"/>
            <a:ext cx="1152128" cy="24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왼쪽 화살표 설명선 7"/>
          <p:cNvSpPr/>
          <p:nvPr/>
        </p:nvSpPr>
        <p:spPr>
          <a:xfrm>
            <a:off x="6503205" y="1475343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projectile</a:t>
            </a:r>
            <a:endParaRPr lang="ko-KR" altLang="en-US" dirty="0"/>
          </a:p>
        </p:txBody>
      </p:sp>
      <p:sp>
        <p:nvSpPr>
          <p:cNvPr id="9" name="왼쪽 화살표 설명선 8"/>
          <p:cNvSpPr/>
          <p:nvPr/>
        </p:nvSpPr>
        <p:spPr>
          <a:xfrm>
            <a:off x="6618877" y="2125221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  <a:endParaRPr lang="ko-KR" altLang="en-US" dirty="0"/>
          </a:p>
        </p:txBody>
      </p:sp>
      <p:sp>
        <p:nvSpPr>
          <p:cNvPr id="10" name="왼쪽 화살표 설명선 9"/>
          <p:cNvSpPr/>
          <p:nvPr/>
        </p:nvSpPr>
        <p:spPr>
          <a:xfrm>
            <a:off x="6618876" y="2811856"/>
            <a:ext cx="1769545" cy="100994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Incident Energy/</a:t>
            </a:r>
          </a:p>
          <a:p>
            <a:pPr algn="ctr"/>
            <a:r>
              <a:rPr lang="en-US" altLang="ko-KR" dirty="0"/>
              <a:t>Type of reaction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6618875" y="5229200"/>
            <a:ext cx="1841557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kinematics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3371" y="335142"/>
            <a:ext cx="137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Neutron : 1n</a:t>
            </a:r>
          </a:p>
          <a:p>
            <a:r>
              <a:rPr lang="en-US" altLang="ko-KR" dirty="0"/>
              <a:t>Proton : 1H</a:t>
            </a:r>
          </a:p>
          <a:p>
            <a:r>
              <a:rPr lang="en-US" altLang="ko-KR" dirty="0"/>
              <a:t>Deuteron : 2H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19060"/>
            <a:ext cx="5832648" cy="56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0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</a:p>
          <a:p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2923"/>
            <a:ext cx="5668166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6300192" y="1366979"/>
            <a:ext cx="1872208" cy="14401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Get kinematics</a:t>
            </a:r>
          </a:p>
          <a:p>
            <a:pPr algn="ctr"/>
            <a:r>
              <a:rPr lang="en-US" altLang="ko-KR" dirty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45224"/>
            <a:ext cx="2886478" cy="523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390" y="5794267"/>
            <a:ext cx="2605812" cy="60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2" y="5975697"/>
            <a:ext cx="4824536" cy="53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0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Cross Section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1052736"/>
            <a:ext cx="678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Reaction Theory and Experiments can be compared with </a:t>
            </a:r>
            <a:r>
              <a:rPr lang="en-US" altLang="ko-KR" dirty="0">
                <a:solidFill>
                  <a:srgbClr val="FF0000"/>
                </a:solidFill>
              </a:rPr>
              <a:t>Cross Section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9" y="1398729"/>
            <a:ext cx="4057284" cy="22229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1808" y="3717032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(Number of particles detected in solid angle/sec)</a:t>
            </a:r>
          </a:p>
          <a:p>
            <a:r>
              <a:rPr lang="en-US" altLang="ko-KR" dirty="0"/>
              <a:t>= (Number of incident particles/sec)*(effective area)/(incident area)</a:t>
            </a:r>
          </a:p>
          <a:p>
            <a:r>
              <a:rPr lang="en-US" altLang="ko-KR" dirty="0"/>
              <a:t>= (Number of incident particles/sec)</a:t>
            </a:r>
          </a:p>
          <a:p>
            <a:r>
              <a:rPr lang="en-US" altLang="ko-KR" dirty="0"/>
              <a:t>    *</a:t>
            </a:r>
            <a:r>
              <a:rPr lang="en-US" altLang="ko-KR" dirty="0">
                <a:solidFill>
                  <a:srgbClr val="FF0000"/>
                </a:solidFill>
              </a:rPr>
              <a:t>(effective area per target)</a:t>
            </a:r>
            <a:r>
              <a:rPr lang="en-US" altLang="ko-KR" dirty="0"/>
              <a:t>*(number of target particle in area)/(incident area)</a:t>
            </a:r>
          </a:p>
          <a:p>
            <a:r>
              <a:rPr lang="en-US" altLang="ko-KR" dirty="0"/>
              <a:t>= (Number of incident particles/sec)</a:t>
            </a:r>
          </a:p>
          <a:p>
            <a:r>
              <a:rPr lang="en-US" altLang="ko-KR" dirty="0"/>
              <a:t>    *</a:t>
            </a:r>
            <a:r>
              <a:rPr lang="en-US" altLang="ko-KR" dirty="0">
                <a:solidFill>
                  <a:srgbClr val="FF0000"/>
                </a:solidFill>
              </a:rPr>
              <a:t>(effective area per target)</a:t>
            </a:r>
            <a:r>
              <a:rPr lang="en-US" altLang="ko-KR" dirty="0"/>
              <a:t>*(target particle number density)*(target thickness)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496656" y="5616822"/>
            <a:ext cx="769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(Cross section)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FF0000"/>
                </a:solidFill>
              </a:rPr>
              <a:t>(effective area per reaction) </a:t>
            </a:r>
          </a:p>
          <a:p>
            <a:r>
              <a:rPr lang="en-US" altLang="ko-KR" dirty="0"/>
              <a:t>does not depends on the experimental condition ( target thickness, beam size…)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3564" y="1662379"/>
            <a:ext cx="216024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Measurement</a:t>
            </a:r>
          </a:p>
        </p:txBody>
      </p:sp>
    </p:spTree>
    <p:extLst>
      <p:ext uri="{BB962C8B-B14F-4D97-AF65-F5344CB8AC3E}">
        <p14:creationId xmlns:p14="http://schemas.microsoft.com/office/powerpoint/2010/main" val="370255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Cross Section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191" y="4329270"/>
            <a:ext cx="7164288" cy="8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798" y="2592871"/>
            <a:ext cx="3240359" cy="147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68146" y="878191"/>
            <a:ext cx="3624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theory</a:t>
            </a:r>
            <a:r>
              <a:rPr lang="en-US" dirty="0"/>
              <a:t>, cross section can be obtained from the asymptotic wave function(scattering amplitude)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211" y="1963839"/>
            <a:ext cx="2142158" cy="50366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362" y="759655"/>
            <a:ext cx="4057284" cy="2222956"/>
          </a:xfrm>
          <a:prstGeom prst="rect">
            <a:avLst/>
          </a:prstGeom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453" y="3387189"/>
            <a:ext cx="3312367" cy="8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1511" y="3356016"/>
            <a:ext cx="2476954" cy="7899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362" y="5492622"/>
            <a:ext cx="405728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dirty="0"/>
              <a:t>what is the interaction (Hamiltonian)</a:t>
            </a:r>
          </a:p>
          <a:p>
            <a:pPr marL="342900" indent="-342900">
              <a:buAutoNum type="arabicParenBoth"/>
            </a:pPr>
            <a:r>
              <a:rPr lang="en-US" dirty="0"/>
              <a:t>How to get the wave function   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4742441" y="5643172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54688" y="5618012"/>
            <a:ext cx="232819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Reaction model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1560" y="1073918"/>
            <a:ext cx="216024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3411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Sommerfeld</a:t>
            </a:r>
            <a:r>
              <a:rPr lang="en-US" altLang="ko-KR" dirty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Free particle wave function</a:t>
            </a:r>
          </a:p>
          <a:p>
            <a:r>
              <a:rPr lang="en-US" altLang="ko-KR" dirty="0"/>
              <a:t>Spherical Bessel (Neumann) function </a:t>
            </a:r>
          </a:p>
          <a:p>
            <a:r>
              <a:rPr lang="en-US" altLang="ko-KR" dirty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623" y="5020154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93623" y="45899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61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27928"/>
            <a:ext cx="5791998" cy="42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54" y="3459017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One can interpret</a:t>
            </a:r>
          </a:p>
          <a:p>
            <a:r>
              <a:rPr lang="en-US" altLang="ko-KR" dirty="0"/>
              <a:t>S-matrix as a</a:t>
            </a:r>
          </a:p>
          <a:p>
            <a:r>
              <a:rPr lang="en-US" altLang="ko-KR" dirty="0"/>
              <a:t>Reflection coefficient.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5160739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Probability of Reflection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588" y="5530071"/>
            <a:ext cx="378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Probability of absorption/transmission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588" y="6073562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(Figure from </a:t>
            </a:r>
            <a:r>
              <a:rPr lang="en-US" altLang="ko-KR" dirty="0" err="1"/>
              <a:t>J.Tostevin’s</a:t>
            </a:r>
            <a:r>
              <a:rPr lang="en-US" altLang="ko-KR" dirty="0"/>
              <a:t> slide)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39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3448531" cy="3991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7984" y="1124744"/>
            <a:ext cx="44644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there is no other channels,</a:t>
            </a:r>
          </a:p>
          <a:p>
            <a:r>
              <a:rPr lang="en-US" dirty="0"/>
              <a:t>Flux will be conserved and </a:t>
            </a:r>
          </a:p>
          <a:p>
            <a:r>
              <a:rPr lang="en-US" dirty="0"/>
              <a:t>S will be unitary , |S|=1.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Define phase shift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Phase shift is real number.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If there is other channels,</a:t>
            </a:r>
          </a:p>
          <a:p>
            <a:r>
              <a:rPr lang="en-US" dirty="0">
                <a:sym typeface="Wingdings" panose="05000000000000000000" pitchFamily="2" charset="2"/>
              </a:rPr>
              <a:t>    flux can be lost, |S|&lt; 1. </a:t>
            </a:r>
          </a:p>
          <a:p>
            <a:r>
              <a:rPr lang="en-US" dirty="0">
                <a:sym typeface="Wingdings" panose="05000000000000000000" pitchFamily="2" charset="2"/>
              </a:rPr>
              <a:t>     phase shift can be complex number.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one consider other channels, </a:t>
            </a:r>
          </a:p>
          <a:p>
            <a:r>
              <a:rPr lang="en-US" dirty="0"/>
              <a:t>     S becomes a matrix, S(a</a:t>
            </a:r>
            <a:r>
              <a:rPr lang="en-US" dirty="0">
                <a:sym typeface="Wingdings" panose="05000000000000000000" pitchFamily="2" charset="2"/>
              </a:rPr>
              <a:t> b)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8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5" y="1340768"/>
            <a:ext cx="8280920" cy="27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Partial wave expansion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54" y="4293096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02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E4FBF3-8E99-DC5B-FDA7-AE0CA83D272A}"/>
              </a:ext>
            </a:extLst>
          </p:cNvPr>
          <p:cNvGrpSpPr/>
          <p:nvPr/>
        </p:nvGrpSpPr>
        <p:grpSpPr>
          <a:xfrm>
            <a:off x="1" y="-89901"/>
            <a:ext cx="9144000" cy="757357"/>
            <a:chOff x="1" y="-10388"/>
            <a:chExt cx="9144000" cy="75735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120ACE-AF52-3F99-77B5-D971D7845AAA}"/>
                </a:ext>
              </a:extLst>
            </p:cNvPr>
            <p:cNvSpPr/>
            <p:nvPr/>
          </p:nvSpPr>
          <p:spPr>
            <a:xfrm>
              <a:off x="1" y="-10388"/>
              <a:ext cx="9144000" cy="74696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2346796-6488-D301-4D05-AA32FB5D4820}"/>
                </a:ext>
              </a:extLst>
            </p:cNvPr>
            <p:cNvSpPr/>
            <p:nvPr/>
          </p:nvSpPr>
          <p:spPr>
            <a:xfrm>
              <a:off x="1" y="0"/>
              <a:ext cx="9144000" cy="746969"/>
            </a:xfrm>
            <a:prstGeom prst="rect">
              <a:avLst/>
            </a:prstGeom>
            <a:gradFill rotWithShape="1">
              <a:gsLst>
                <a:gs pos="0">
                  <a:srgbClr val="75CEBE">
                    <a:alpha val="13000"/>
                  </a:srgbClr>
                </a:gs>
                <a:gs pos="100000">
                  <a:srgbClr val="3D73BA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endParaRPr lang="ko-KR" altLang="en-US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4" name="Rect 0"/>
          <p:cNvSpPr txBox="1">
            <a:spLocks/>
          </p:cNvSpPr>
          <p:nvPr/>
        </p:nvSpPr>
        <p:spPr>
          <a:xfrm>
            <a:off x="276860" y="36087"/>
            <a:ext cx="8381365" cy="4783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500" spc="-20" dirty="0">
                <a:solidFill>
                  <a:schemeClr val="bg1"/>
                </a:solidFill>
                <a:latin typeface="Candara" panose="020E0502030303020204" pitchFamily="34" charset="0"/>
                <a:ea typeface="Arial" charset="0"/>
              </a:rPr>
              <a:t>Nuclear Lattice Effective Field Theory</a:t>
            </a:r>
            <a:endParaRPr lang="ko-KR" altLang="en-US" sz="2500" spc="-20" dirty="0">
              <a:solidFill>
                <a:schemeClr val="bg1"/>
              </a:solidFill>
              <a:latin typeface="Candara" panose="020E0502030303020204" pitchFamily="34" charset="0"/>
              <a:ea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0219" y="899853"/>
            <a:ext cx="78786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Quantum many-body problem is </a:t>
            </a:r>
            <a:r>
              <a:rPr lang="en-US" dirty="0">
                <a:solidFill>
                  <a:srgbClr val="FF0000"/>
                </a:solidFill>
              </a:rPr>
              <a:t>extremely difficult</a:t>
            </a:r>
            <a:r>
              <a:rPr lang="en-US" dirty="0"/>
              <a:t> to solve</a:t>
            </a:r>
          </a:p>
          <a:p>
            <a:r>
              <a:rPr lang="en-US" dirty="0"/>
              <a:t>(Especially for heavy system.) </a:t>
            </a:r>
          </a:p>
          <a:p>
            <a:endParaRPr lang="en-US" dirty="0"/>
          </a:p>
          <a:p>
            <a:r>
              <a:rPr lang="en-US" dirty="0"/>
              <a:t>There are many different approaches.</a:t>
            </a:r>
          </a:p>
          <a:p>
            <a:r>
              <a:rPr lang="en-US" dirty="0"/>
              <a:t>One of them is the </a:t>
            </a:r>
            <a:r>
              <a:rPr lang="en-US" dirty="0">
                <a:solidFill>
                  <a:srgbClr val="0000FF"/>
                </a:solidFill>
              </a:rPr>
              <a:t>nuclear lattice effective field theory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65" y="3548929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1" y="2994087"/>
            <a:ext cx="4165831" cy="55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89955" y="3728346"/>
            <a:ext cx="4076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Basically Computes </a:t>
            </a:r>
          </a:p>
          <a:p>
            <a:r>
              <a:rPr lang="en-US" dirty="0"/>
              <a:t>Quantum many-body wave functions</a:t>
            </a:r>
          </a:p>
          <a:p>
            <a:r>
              <a:rPr lang="en-US" dirty="0"/>
              <a:t>On the lattice</a:t>
            </a:r>
          </a:p>
          <a:p>
            <a:r>
              <a:rPr lang="en-US" dirty="0"/>
              <a:t>From nucleon-nucleon interactions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 super computers.  </a:t>
            </a:r>
          </a:p>
        </p:txBody>
      </p:sp>
    </p:spTree>
    <p:extLst>
      <p:ext uri="{BB962C8B-B14F-4D97-AF65-F5344CB8AC3E}">
        <p14:creationId xmlns:p14="http://schemas.microsoft.com/office/powerpoint/2010/main" val="4011843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6780"/>
            <a:ext cx="3744416" cy="4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27869"/>
            <a:ext cx="6264696" cy="1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3812847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(total cross section) = (elastic cross section) + (reaction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from elastic channel</a:t>
            </a:r>
          </a:p>
          <a:p>
            <a:r>
              <a:rPr lang="en-US" altLang="ko-KR" dirty="0"/>
              <a:t>                                     ~ (absorption )</a:t>
            </a:r>
            <a:endParaRPr lang="ko-KR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6481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62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3.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86168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Elastic scattering</a:t>
            </a:r>
          </a:p>
        </p:txBody>
      </p:sp>
    </p:spTree>
    <p:extLst>
      <p:ext uri="{BB962C8B-B14F-4D97-AF65-F5344CB8AC3E}">
        <p14:creationId xmlns:p14="http://schemas.microsoft.com/office/powerpoint/2010/main" val="31252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1196752"/>
            <a:ext cx="74667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Elastic scattering are usually described in </a:t>
            </a:r>
            <a:r>
              <a:rPr lang="en-US" altLang="ko-KR" dirty="0">
                <a:solidFill>
                  <a:srgbClr val="FF0000"/>
                </a:solidFill>
              </a:rPr>
              <a:t>optical model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No internal structure of nuclei </a:t>
            </a:r>
            <a:r>
              <a:rPr lang="en-US" altLang="ko-KR" dirty="0">
                <a:sym typeface="Wingdings" panose="05000000000000000000" pitchFamily="2" charset="2"/>
              </a:rPr>
              <a:t> point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Complex optical potential  implicitly include structure of nuclei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Only elastic channels are explicit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In some case, one can study the structure of nuclei with elastic scattering</a:t>
            </a:r>
          </a:p>
          <a:p>
            <a:r>
              <a:rPr lang="en-US" altLang="ko-KR" dirty="0"/>
              <a:t>With additional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Include additional channel effects on elastic scattering coupled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A model of internal structure of nuclei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Example: Elastic scattering of Halo nuclei ( CDCC calculation)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357847"/>
            <a:ext cx="2716305" cy="21779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977" y="4581128"/>
            <a:ext cx="1695738" cy="1298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248" y="4597431"/>
            <a:ext cx="2448148" cy="537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6220" y="6021288"/>
            <a:ext cx="247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(From A. Moro’s lecture)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2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Semi-classical interpretation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(Fig. from A.M. Moro’s lecture)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46" y="1253023"/>
            <a:ext cx="3696216" cy="230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036486" y="4054053"/>
            <a:ext cx="343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Nuclear interaction </a:t>
            </a:r>
          </a:p>
          <a:p>
            <a:r>
              <a:rPr lang="en-US" altLang="ko-KR" dirty="0"/>
              <a:t>~  strong, attractive, short ranged.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Coulomb barrier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3861048"/>
            <a:ext cx="3779148" cy="27049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002714"/>
            <a:ext cx="3453212" cy="2555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7864" y="3140968"/>
            <a:ext cx="123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Fresnel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5950" y="3110097"/>
            <a:ext cx="157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Fraunh”offer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2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Coulomb barrier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930532"/>
            <a:ext cx="5040560" cy="35064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837" y="4609642"/>
            <a:ext cx="342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Rough Estimation Coulomb Barrier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90" y="5151608"/>
            <a:ext cx="7488832" cy="11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6780"/>
            <a:ext cx="6670327" cy="413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(Fig. from A.M. Moro’s lecture)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268437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Typical energy dependence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Common to use </a:t>
            </a:r>
            <a:r>
              <a:rPr lang="en-US" altLang="ko-KR" dirty="0">
                <a:solidFill>
                  <a:srgbClr val="FF0000"/>
                </a:solidFill>
              </a:rPr>
              <a:t>ratio to Rutherford </a:t>
            </a:r>
            <a:r>
              <a:rPr lang="en-US" altLang="ko-KR" dirty="0"/>
              <a:t>cross section</a:t>
            </a:r>
          </a:p>
        </p:txBody>
      </p:sp>
    </p:spTree>
    <p:extLst>
      <p:ext uri="{BB962C8B-B14F-4D97-AF65-F5344CB8AC3E}">
        <p14:creationId xmlns:p14="http://schemas.microsoft.com/office/powerpoint/2010/main" val="271625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Semi-classical interpretation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815160"/>
            <a:ext cx="4822528" cy="32843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630" y="959411"/>
            <a:ext cx="3174343" cy="46146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9194" y="4509120"/>
            <a:ext cx="462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can find (interaction) radius of nuclei</a:t>
            </a:r>
          </a:p>
          <a:p>
            <a:r>
              <a:rPr lang="en-US" dirty="0"/>
              <a:t>From elastic scattering.</a:t>
            </a:r>
          </a:p>
        </p:txBody>
      </p:sp>
    </p:spTree>
    <p:extLst>
      <p:ext uri="{BB962C8B-B14F-4D97-AF65-F5344CB8AC3E}">
        <p14:creationId xmlns:p14="http://schemas.microsoft.com/office/powerpoint/2010/main" val="235875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Semi-classical interpretation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13" y="980728"/>
            <a:ext cx="8519666" cy="522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Model space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6193" y="905274"/>
            <a:ext cx="812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But, </a:t>
            </a:r>
            <a:r>
              <a:rPr lang="en-US" altLang="ko-KR" dirty="0">
                <a:solidFill>
                  <a:srgbClr val="FF0000"/>
                </a:solidFill>
              </a:rPr>
              <a:t>nuclei is not point particle</a:t>
            </a:r>
            <a:r>
              <a:rPr lang="en-US" altLang="ko-KR" dirty="0"/>
              <a:t>!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Choice of </a:t>
            </a:r>
            <a:r>
              <a:rPr lang="en-US" altLang="ko-KR" dirty="0">
                <a:solidFill>
                  <a:srgbClr val="FF0000"/>
                </a:solidFill>
              </a:rPr>
              <a:t>model space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 different reaction model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237402"/>
            <a:ext cx="6984776" cy="52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6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2724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3065"/>
            <a:ext cx="3914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6" y="2060848"/>
            <a:ext cx="4933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34519"/>
            <a:ext cx="4838700" cy="1190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3568" y="306896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Feshbach</a:t>
            </a:r>
            <a:r>
              <a:rPr lang="en-US" altLang="ko-KR" dirty="0"/>
              <a:t> Effective Hamiltonian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11168" y="3068960"/>
            <a:ext cx="33093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Acts only on P(model space)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Complex </a:t>
            </a:r>
          </a:p>
          <a:p>
            <a:pPr marL="342900" indent="-342900">
              <a:buAutoNum type="arabicPeriod"/>
            </a:pPr>
            <a:r>
              <a:rPr lang="en-US" altLang="ko-KR" dirty="0"/>
              <a:t>Negative imaginary potential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 </a:t>
            </a:r>
            <a:r>
              <a:rPr lang="en-US" altLang="ko-KR" dirty="0"/>
              <a:t> loss of a probability flux </a:t>
            </a:r>
          </a:p>
          <a:p>
            <a:r>
              <a:rPr lang="en-US" altLang="ko-KR" dirty="0"/>
              <a:t>          from model space</a:t>
            </a:r>
          </a:p>
          <a:p>
            <a:r>
              <a:rPr lang="en-US" altLang="ko-KR" dirty="0"/>
              <a:t>4. non-local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1560" y="4870901"/>
            <a:ext cx="5446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Theoretically we may compute effective Hamiltonian. </a:t>
            </a:r>
          </a:p>
          <a:p>
            <a:r>
              <a:rPr lang="en-US" altLang="ko-KR" dirty="0"/>
              <a:t>In practice, effective potential are fitted to experiments. 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9552" y="5579948"/>
            <a:ext cx="824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Optical potential in elastic channel simulates the neglected model space contributions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773" y="899044"/>
            <a:ext cx="2791215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E4FBF3-8E99-DC5B-FDA7-AE0CA83D272A}"/>
              </a:ext>
            </a:extLst>
          </p:cNvPr>
          <p:cNvGrpSpPr/>
          <p:nvPr/>
        </p:nvGrpSpPr>
        <p:grpSpPr>
          <a:xfrm>
            <a:off x="1" y="-89901"/>
            <a:ext cx="9144000" cy="757357"/>
            <a:chOff x="1" y="-10388"/>
            <a:chExt cx="9144000" cy="75735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120ACE-AF52-3F99-77B5-D971D7845AAA}"/>
                </a:ext>
              </a:extLst>
            </p:cNvPr>
            <p:cNvSpPr/>
            <p:nvPr/>
          </p:nvSpPr>
          <p:spPr>
            <a:xfrm>
              <a:off x="1" y="-10388"/>
              <a:ext cx="9144000" cy="74696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2346796-6488-D301-4D05-AA32FB5D4820}"/>
                </a:ext>
              </a:extLst>
            </p:cNvPr>
            <p:cNvSpPr/>
            <p:nvPr/>
          </p:nvSpPr>
          <p:spPr>
            <a:xfrm>
              <a:off x="1" y="0"/>
              <a:ext cx="9144000" cy="746969"/>
            </a:xfrm>
            <a:prstGeom prst="rect">
              <a:avLst/>
            </a:prstGeom>
            <a:gradFill rotWithShape="1">
              <a:gsLst>
                <a:gs pos="0">
                  <a:srgbClr val="75CEBE">
                    <a:alpha val="13000"/>
                  </a:srgbClr>
                </a:gs>
                <a:gs pos="100000">
                  <a:srgbClr val="3D73BA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endParaRPr lang="ko-KR" altLang="en-US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4" name="Rect 0"/>
          <p:cNvSpPr txBox="1">
            <a:spLocks/>
          </p:cNvSpPr>
          <p:nvPr/>
        </p:nvSpPr>
        <p:spPr>
          <a:xfrm>
            <a:off x="276860" y="36087"/>
            <a:ext cx="8381365" cy="4783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latinLnBrk="0"/>
            <a:r>
              <a:rPr lang="en-US" altLang="ko-KR" sz="2500" spc="-20" dirty="0">
                <a:solidFill>
                  <a:schemeClr val="bg1"/>
                </a:solidFill>
                <a:latin typeface="Candara" panose="020E0502030303020204" pitchFamily="34" charset="0"/>
                <a:ea typeface="Arial" charset="0"/>
              </a:rPr>
              <a:t>Chiral Effective Field Theory</a:t>
            </a:r>
          </a:p>
        </p:txBody>
      </p:sp>
      <p:pic>
        <p:nvPicPr>
          <p:cNvPr id="21506" name="Picture 2" descr="www.frontiersin.or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64" y="783056"/>
            <a:ext cx="7538317" cy="43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3578" y="5440219"/>
            <a:ext cx="8007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카이랄</a:t>
            </a:r>
            <a:r>
              <a:rPr lang="ko-KR" altLang="en-US" dirty="0"/>
              <a:t> 유효 이론 </a:t>
            </a:r>
            <a:r>
              <a:rPr lang="en-US" altLang="ko-KR" dirty="0"/>
              <a:t>: QCD </a:t>
            </a:r>
            <a:r>
              <a:rPr lang="ko-KR" altLang="en-US" dirty="0"/>
              <a:t>의 </a:t>
            </a:r>
            <a:r>
              <a:rPr lang="ko-KR" altLang="en-US" dirty="0" err="1"/>
              <a:t>유효이론</a:t>
            </a:r>
            <a:r>
              <a:rPr lang="en-US" altLang="ko-KR" dirty="0"/>
              <a:t>. Model independent.</a:t>
            </a:r>
          </a:p>
          <a:p>
            <a:r>
              <a:rPr lang="en-US" altLang="ko-KR" dirty="0"/>
              <a:t>                                   Explains why 2-body force is the most important.   </a:t>
            </a:r>
          </a:p>
          <a:p>
            <a:r>
              <a:rPr lang="en-US" altLang="ko-KR" dirty="0"/>
              <a:t>                                   3-body force is naturally introduced. </a:t>
            </a:r>
          </a:p>
        </p:txBody>
      </p:sp>
    </p:spTree>
    <p:extLst>
      <p:ext uri="{BB962C8B-B14F-4D97-AF65-F5344CB8AC3E}">
        <p14:creationId xmlns:p14="http://schemas.microsoft.com/office/powerpoint/2010/main" val="2718131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96052"/>
            <a:ext cx="4176464" cy="10370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885340"/>
            <a:ext cx="3886742" cy="10002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888" y="3573016"/>
            <a:ext cx="864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Optical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Ignore internal structure of target and projectile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Usually Optical potential are fitted to reproduce elastic scattering experiments.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Only inputs are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mass/spin of projectile/target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Projectile Energy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Optical potential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735806"/>
            <a:ext cx="3686095" cy="263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1560" y="1124744"/>
            <a:ext cx="8065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Optical potential is </a:t>
            </a:r>
            <a:r>
              <a:rPr lang="en-US" altLang="ko-KR" dirty="0">
                <a:solidFill>
                  <a:srgbClr val="FF0000"/>
                </a:solidFill>
              </a:rPr>
              <a:t>complex</a:t>
            </a:r>
            <a:r>
              <a:rPr lang="en-US" altLang="ko-KR" dirty="0"/>
              <a:t> in general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Disappearance of flux from the elastic channel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611560" y="1988840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Negative imaginary potential implies reduction in flux in elastic channel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Absorption cross section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6" y="2963826"/>
            <a:ext cx="5443047" cy="66438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34434" y="3717032"/>
            <a:ext cx="80024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(total cross section) = (elastic cross section) + (reaction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from elastic channel</a:t>
            </a:r>
          </a:p>
          <a:p>
            <a:r>
              <a:rPr lang="en-US" altLang="ko-KR" dirty="0"/>
              <a:t>                                     ~ (absorption )</a:t>
            </a:r>
          </a:p>
          <a:p>
            <a:endParaRPr lang="en-US" altLang="ko-KR" dirty="0"/>
          </a:p>
          <a:p>
            <a:r>
              <a:rPr lang="en-US" altLang="ko-KR" dirty="0"/>
              <a:t>In coupled reaction calculation, </a:t>
            </a:r>
          </a:p>
          <a:p>
            <a:r>
              <a:rPr lang="en-US" altLang="ko-KR" dirty="0"/>
              <a:t>(reaction cross section)  = (sum of included reaction cross section) </a:t>
            </a:r>
          </a:p>
          <a:p>
            <a:r>
              <a:rPr lang="en-US" altLang="ko-KR" dirty="0"/>
              <a:t>                                            +(absorption from all other reactions/absorption/fusion)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543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It is common to use (phenomenological) optical potential to solve </a:t>
            </a:r>
          </a:p>
          <a:p>
            <a:r>
              <a:rPr lang="en-US" altLang="ko-KR" dirty="0"/>
              <a:t>Elastic scattering or get distorted waves.  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271" y="2001614"/>
            <a:ext cx="693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Typically, Woods-Saxon form  : Depth, (reduced) Radius, diffuseness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Central = Volume  + Surface (derivative)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Spin-orbit interaction : projectile spin, orbital angular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(spin-spin),(tensor) interactions are not considered in most case.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93" y="3429000"/>
            <a:ext cx="5132772" cy="12919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57" y="4720922"/>
            <a:ext cx="8497486" cy="1486107"/>
          </a:xfrm>
          <a:prstGeom prst="rect">
            <a:avLst/>
          </a:prstGeom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651568"/>
            <a:ext cx="1943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7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" y="2362589"/>
            <a:ext cx="4477154" cy="121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1329" y="5013176"/>
            <a:ext cx="7483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Be careful for the definition of parameters in literature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not unique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Reduced radius : for light projectile, </a:t>
            </a:r>
            <a:r>
              <a:rPr lang="en-US" altLang="ko-KR" dirty="0" err="1"/>
              <a:t>A_p</a:t>
            </a:r>
            <a:r>
              <a:rPr lang="en-US" altLang="ko-KR" dirty="0"/>
              <a:t>=0 are used.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Spin orbit strength definition can vary.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574971"/>
            <a:ext cx="6935168" cy="12384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59" y="878005"/>
            <a:ext cx="7961057" cy="139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576" y="1052736"/>
            <a:ext cx="725647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Typical values :  V~ 40-50 MeV, W~ 10-20 MeV, </a:t>
            </a:r>
            <a:r>
              <a:rPr lang="en-US" altLang="ko-KR" dirty="0" err="1"/>
              <a:t>Vso</a:t>
            </a:r>
            <a:r>
              <a:rPr lang="en-US" altLang="ko-KR" dirty="0"/>
              <a:t>~ 5-8 MeV</a:t>
            </a:r>
          </a:p>
          <a:p>
            <a:r>
              <a:rPr lang="en-US" altLang="ko-KR" dirty="0"/>
              <a:t>                                   r ~ 1.2 </a:t>
            </a:r>
            <a:r>
              <a:rPr lang="en-US" altLang="ko-KR" dirty="0" err="1"/>
              <a:t>fm</a:t>
            </a:r>
            <a:r>
              <a:rPr lang="en-US" altLang="ko-KR" dirty="0"/>
              <a:t>, a~ 0.6 </a:t>
            </a:r>
            <a:r>
              <a:rPr lang="en-US" altLang="ko-KR" dirty="0" err="1"/>
              <a:t>fm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Parameters depends on projectile, target and energy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Sometimes global optical potential available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Global Optical Potentials: RIPL-3  </a:t>
            </a:r>
            <a:r>
              <a:rPr lang="en-US" altLang="ko-KR" dirty="0">
                <a:hlinkClick r:id="rId3"/>
              </a:rPr>
              <a:t>https://www-nds.iaea.org/RIPL-3/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Phenomenological optical potential model allows to estimate </a:t>
            </a:r>
          </a:p>
          <a:p>
            <a:r>
              <a:rPr lang="en-US" altLang="ko-KR" dirty="0"/>
              <a:t>      the reaction cross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folding potential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nuclear density + effective NN interaction(M3Y , JLM etc.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single folding or double folding                        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22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19060"/>
            <a:ext cx="7128792" cy="61003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2951308"/>
            <a:ext cx="41764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2280" y="201520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6191668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30345"/>
            <a:ext cx="2491700" cy="79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239" y="1139189"/>
            <a:ext cx="1740793" cy="52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49" y="1123916"/>
            <a:ext cx="2940751" cy="7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4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9655"/>
            <a:ext cx="5949113" cy="5790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1998917"/>
            <a:ext cx="2481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Various potential shapes</a:t>
            </a:r>
          </a:p>
          <a:p>
            <a:endParaRPr lang="en-US" altLang="ko-KR" dirty="0"/>
          </a:p>
          <a:p>
            <a:r>
              <a:rPr lang="en-US" altLang="ko-KR" dirty="0"/>
              <a:t>For example:</a:t>
            </a:r>
          </a:p>
          <a:p>
            <a:r>
              <a:rPr lang="en-US" altLang="ko-KR" dirty="0"/>
              <a:t>P+112Cd at 20.4 MeV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2474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Typically, optical potentials are fitted to experimental data.</a:t>
            </a:r>
          </a:p>
          <a:p>
            <a:r>
              <a:rPr lang="en-US" altLang="ko-KR" dirty="0"/>
              <a:t>If experimental data is not available? </a:t>
            </a:r>
          </a:p>
          <a:p>
            <a:r>
              <a:rPr lang="en-US" altLang="ko-KR" dirty="0"/>
              <a:t>Either use global optical potential or folding potential.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6" y="2204864"/>
            <a:ext cx="6887536" cy="3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620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NN interaction should be an effective interaction.</a:t>
            </a:r>
          </a:p>
          <a:p>
            <a:r>
              <a:rPr lang="en-US" altLang="ko-KR" dirty="0"/>
              <a:t>M3Y or density-dependent M3Y interaction are commonly used.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5458"/>
            <a:ext cx="6306154" cy="4126331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7092280" y="947118"/>
            <a:ext cx="1512168" cy="195150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Get Folding 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136053"/>
            <a:ext cx="5514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Get density profile from HFB-14 results </a:t>
            </a:r>
            <a:r>
              <a:rPr lang="en-US" altLang="ko-KR" dirty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/>
              <a:t>(From RIPL-3)</a:t>
            </a:r>
          </a:p>
          <a:p>
            <a:r>
              <a:rPr lang="en-US" altLang="ko-KR" dirty="0"/>
              <a:t>Or User input of density profile</a:t>
            </a:r>
          </a:p>
          <a:p>
            <a:r>
              <a:rPr lang="en-US" altLang="ko-KR" dirty="0"/>
              <a:t>* Because of double folding, it requires density even for proton.</a:t>
            </a:r>
          </a:p>
        </p:txBody>
      </p:sp>
    </p:spTree>
    <p:extLst>
      <p:ext uri="{BB962C8B-B14F-4D97-AF65-F5344CB8AC3E}">
        <p14:creationId xmlns:p14="http://schemas.microsoft.com/office/powerpoint/2010/main" val="4095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936780"/>
            <a:ext cx="5120970" cy="4836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0112" y="1124744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</a:t>
            </a:r>
          </a:p>
          <a:p>
            <a:r>
              <a:rPr lang="en-US" dirty="0"/>
              <a:t>P+112Cd at 20.4 MeV </a:t>
            </a:r>
          </a:p>
          <a:p>
            <a:pPr marL="342900" indent="-342900">
              <a:buAutoNum type="arabicParenBoth"/>
            </a:pPr>
            <a:r>
              <a:rPr lang="en-US" dirty="0"/>
              <a:t>Double Folding M3Y with </a:t>
            </a:r>
          </a:p>
          <a:p>
            <a:r>
              <a:rPr lang="en-US" dirty="0"/>
              <a:t>      HFB-14 density of 112Cd </a:t>
            </a:r>
          </a:p>
          <a:p>
            <a:r>
              <a:rPr lang="en-US" dirty="0"/>
              <a:t>      </a:t>
            </a:r>
            <a:r>
              <a:rPr lang="en-US" dirty="0">
                <a:sym typeface="Wingdings" panose="05000000000000000000" pitchFamily="2" charset="2"/>
              </a:rPr>
              <a:t> only real part of V </a:t>
            </a:r>
          </a:p>
          <a:p>
            <a:r>
              <a:rPr lang="en-US" dirty="0">
                <a:sym typeface="Wingdings" panose="05000000000000000000" pitchFamily="2" charset="2"/>
              </a:rPr>
              <a:t>(2) + surface imaginary potential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16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E4FBF3-8E99-DC5B-FDA7-AE0CA83D272A}"/>
              </a:ext>
            </a:extLst>
          </p:cNvPr>
          <p:cNvGrpSpPr/>
          <p:nvPr/>
        </p:nvGrpSpPr>
        <p:grpSpPr>
          <a:xfrm>
            <a:off x="1" y="-89901"/>
            <a:ext cx="9144000" cy="757357"/>
            <a:chOff x="1" y="-10388"/>
            <a:chExt cx="9144000" cy="75735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120ACE-AF52-3F99-77B5-D971D7845AAA}"/>
                </a:ext>
              </a:extLst>
            </p:cNvPr>
            <p:cNvSpPr/>
            <p:nvPr/>
          </p:nvSpPr>
          <p:spPr>
            <a:xfrm>
              <a:off x="1" y="-10388"/>
              <a:ext cx="9144000" cy="74696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2346796-6488-D301-4D05-AA32FB5D4820}"/>
                </a:ext>
              </a:extLst>
            </p:cNvPr>
            <p:cNvSpPr/>
            <p:nvPr/>
          </p:nvSpPr>
          <p:spPr>
            <a:xfrm>
              <a:off x="1" y="0"/>
              <a:ext cx="9144000" cy="746969"/>
            </a:xfrm>
            <a:prstGeom prst="rect">
              <a:avLst/>
            </a:prstGeom>
            <a:gradFill rotWithShape="1">
              <a:gsLst>
                <a:gs pos="0">
                  <a:srgbClr val="75CEBE">
                    <a:alpha val="13000"/>
                  </a:srgbClr>
                </a:gs>
                <a:gs pos="100000">
                  <a:srgbClr val="3D73BA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endParaRPr lang="ko-KR" altLang="en-US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4" name="Rect 0"/>
          <p:cNvSpPr txBox="1">
            <a:spLocks/>
          </p:cNvSpPr>
          <p:nvPr/>
        </p:nvSpPr>
        <p:spPr>
          <a:xfrm>
            <a:off x="276860" y="36087"/>
            <a:ext cx="8381365" cy="4783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latinLnBrk="0"/>
            <a:r>
              <a:rPr lang="en-US" altLang="ko-KR" sz="2500" spc="-20" dirty="0">
                <a:solidFill>
                  <a:schemeClr val="bg1"/>
                </a:solidFill>
                <a:latin typeface="Candara" panose="020E0502030303020204" pitchFamily="34" charset="0"/>
                <a:ea typeface="Arial" charset="0"/>
              </a:rPr>
              <a:t>Wave Function matching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908720"/>
            <a:ext cx="6565730" cy="449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85089" y="1166012"/>
            <a:ext cx="1918988" cy="89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180"/>
            <a:r>
              <a:rPr lang="en-US" altLang="ko-KR" sz="174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H and H’ are fully equivalent to two-body observables</a:t>
            </a:r>
            <a:endParaRPr lang="ko-KR" altLang="en-US" sz="1740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85089" y="2245800"/>
            <a:ext cx="2028206" cy="196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180"/>
            <a:r>
              <a:rPr lang="en-US" altLang="ko-KR" sz="174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The</a:t>
            </a:r>
            <a:r>
              <a:rPr lang="en-US" altLang="ko-KR" sz="1740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 goal </a:t>
            </a:r>
            <a:r>
              <a:rPr lang="en-US" altLang="ko-KR" sz="174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is to make the </a:t>
            </a:r>
            <a:r>
              <a:rPr lang="en-US" altLang="ko-KR" sz="1740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perturbation expansion</a:t>
            </a:r>
            <a:r>
              <a:rPr lang="en-US" altLang="ko-KR" sz="174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 from “simple” wave function gives </a:t>
            </a:r>
            <a:r>
              <a:rPr lang="en-US" altLang="ko-KR" sz="1740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a good convergence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4818870"/>
            <a:ext cx="2297079" cy="11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184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89086"/>
            <a:ext cx="3951777" cy="384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20181" y="2712424"/>
            <a:ext cx="1656184" cy="15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74" y="784925"/>
            <a:ext cx="3446988" cy="1933145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7896317" y="1052736"/>
            <a:ext cx="1008112" cy="130343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Exp</a:t>
            </a:r>
            <a:endParaRPr lang="en-US" altLang="ko-KR" dirty="0"/>
          </a:p>
          <a:p>
            <a:pPr algn="ctr"/>
            <a:r>
              <a:rPr lang="en-US" altLang="ko-KR" dirty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9" y="3356992"/>
            <a:ext cx="3603705" cy="3053241"/>
          </a:xfrm>
          <a:prstGeom prst="rect">
            <a:avLst/>
          </a:prstGeom>
        </p:spPr>
      </p:pic>
      <p:sp>
        <p:nvSpPr>
          <p:cNvPr id="17" name="왼쪽 화살표 설명선 16"/>
          <p:cNvSpPr/>
          <p:nvPr/>
        </p:nvSpPr>
        <p:spPr>
          <a:xfrm>
            <a:off x="7963184" y="3645024"/>
            <a:ext cx="1008112" cy="218914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Fit</a:t>
            </a:r>
          </a:p>
          <a:p>
            <a:pPr algn="ctr"/>
            <a:r>
              <a:rPr lang="en-US" altLang="ko-KR" dirty="0"/>
              <a:t>Elastic </a:t>
            </a:r>
          </a:p>
          <a:p>
            <a:pPr algn="ctr"/>
            <a:r>
              <a:rPr lang="en-US" altLang="ko-KR" dirty="0"/>
              <a:t>OMP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245744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At the moment</a:t>
            </a:r>
            <a:r>
              <a:rPr lang="en-US" altLang="ko-KR" dirty="0">
                <a:solidFill>
                  <a:srgbClr val="FF0000"/>
                </a:solidFill>
              </a:rPr>
              <a:t>, no automatic update </a:t>
            </a:r>
            <a:r>
              <a:rPr lang="en-US" altLang="ko-KR" dirty="0"/>
              <a:t>of parameter after fitting available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36780"/>
            <a:ext cx="4844341" cy="41455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0112" y="112474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Result of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Example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9" y="1196752"/>
            <a:ext cx="8336385" cy="35727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4941168"/>
            <a:ext cx="7776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Halo nuclei case: 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Elastic scattering is affected from break up channels.</a:t>
            </a:r>
          </a:p>
          <a:p>
            <a:r>
              <a:rPr lang="en-US" dirty="0"/>
              <a:t>(Optical potential from usual nuclei is not appropriate.) </a:t>
            </a:r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strongly coupled to breakup channels</a:t>
            </a:r>
          </a:p>
          <a:p>
            <a:r>
              <a:rPr lang="en-US" dirty="0"/>
              <a:t>(Usual optical potential+ coupling effects from breakup channel.) </a:t>
            </a:r>
          </a:p>
        </p:txBody>
      </p:sp>
    </p:spTree>
    <p:extLst>
      <p:ext uri="{BB962C8B-B14F-4D97-AF65-F5344CB8AC3E}">
        <p14:creationId xmlns:p14="http://schemas.microsoft.com/office/powerpoint/2010/main" val="25029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4.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12938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Inelastic scattering</a:t>
            </a:r>
          </a:p>
        </p:txBody>
      </p:sp>
    </p:spTree>
    <p:extLst>
      <p:ext uri="{BB962C8B-B14F-4D97-AF65-F5344CB8AC3E}">
        <p14:creationId xmlns:p14="http://schemas.microsoft.com/office/powerpoint/2010/main" val="389633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7272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Nuclei are not point particles : internal structure can change (excited)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From the energy and momentum, angular momentum conservation, </a:t>
            </a:r>
          </a:p>
          <a:p>
            <a:r>
              <a:rPr lang="en-US" altLang="ko-KR" dirty="0"/>
              <a:t>      If one measure the energy and angle distribution of projectile,</a:t>
            </a:r>
          </a:p>
          <a:p>
            <a:r>
              <a:rPr lang="en-US" altLang="ko-KR" dirty="0"/>
              <a:t>      One can get </a:t>
            </a:r>
            <a:r>
              <a:rPr lang="en-US" altLang="ko-KR" dirty="0">
                <a:solidFill>
                  <a:srgbClr val="FF0000"/>
                </a:solidFill>
              </a:rPr>
              <a:t>energy and angular momentum of excited states.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Transferred energy</a:t>
            </a:r>
            <a:r>
              <a:rPr lang="en-US" altLang="ko-KR" dirty="0">
                <a:sym typeface="Wingdings" panose="05000000000000000000" pitchFamily="2" charset="2"/>
              </a:rPr>
              <a:t> Q-value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transferred orbital angular momentum  </a:t>
            </a:r>
            <a:r>
              <a:rPr lang="el-GR" altLang="ko-KR" dirty="0"/>
              <a:t>Δ</a:t>
            </a:r>
            <a:r>
              <a:rPr lang="en-US" altLang="ko-KR" dirty="0"/>
              <a:t>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650688"/>
            <a:ext cx="2448272" cy="17821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3149850"/>
            <a:ext cx="2592288" cy="33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08606"/>
            <a:ext cx="2448272" cy="17821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952057"/>
            <a:ext cx="3841679" cy="9538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11331" y="908606"/>
            <a:ext cx="36735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Necessary information/inputs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Projectile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Target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Excitation energy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transferred angular momentum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Optical potential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Coupling potential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Coupling potential describes how the internal structure can change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Structure Information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Reaction Model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67" y="4167237"/>
            <a:ext cx="4273727" cy="11033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775" y="5343517"/>
            <a:ext cx="4104456" cy="7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0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 weak coupling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DWBA approximation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246" y="3285773"/>
            <a:ext cx="80707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If coupling between different channels are weak, </a:t>
            </a:r>
          </a:p>
          <a:p>
            <a:r>
              <a:rPr lang="en-US" altLang="ko-KR" dirty="0"/>
              <a:t>We may ignore them or treat as a perturbation. </a:t>
            </a:r>
          </a:p>
          <a:p>
            <a:endParaRPr lang="en-US" altLang="ko-KR" dirty="0"/>
          </a:p>
          <a:p>
            <a:r>
              <a:rPr lang="en-US" altLang="ko-KR" dirty="0"/>
              <a:t>To get transition from 0</a:t>
            </a:r>
            <a:r>
              <a:rPr lang="en-US" altLang="ko-KR" dirty="0">
                <a:sym typeface="Wingdings" panose="05000000000000000000" pitchFamily="2" charset="2"/>
              </a:rPr>
              <a:t> 1 channel,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We may i</a:t>
            </a:r>
            <a:r>
              <a:rPr lang="en-US" altLang="ko-KR" dirty="0"/>
              <a:t>gnore V_{01} and treat V_{10} as a perturbation for the other channel.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(1) First solve elastic channel with distorting potential V_{00}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(2) Solve transition w</a:t>
            </a:r>
            <a:r>
              <a:rPr lang="en-US" altLang="ko-KR" dirty="0"/>
              <a:t>ith distorting potential V_{11} and transition coupling V_{10}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60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51" y="4221088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8396" y="2769754"/>
            <a:ext cx="357373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Distorted Wave Born Approximation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88" y="3271721"/>
            <a:ext cx="6653477" cy="7546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6371" y="796053"/>
            <a:ext cx="207550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Born Approximation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88" y="1308720"/>
            <a:ext cx="3954610" cy="5737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388" y="1930158"/>
            <a:ext cx="3010855" cy="5582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1052" y="4311380"/>
            <a:ext cx="115212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Distorted waves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5724128" y="3941569"/>
            <a:ext cx="72008" cy="227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아래쪽 화살표 13"/>
          <p:cNvSpPr/>
          <p:nvPr/>
        </p:nvSpPr>
        <p:spPr>
          <a:xfrm>
            <a:off x="6494017" y="3912715"/>
            <a:ext cx="72008" cy="227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9388" y="5242723"/>
            <a:ext cx="53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Now remaining problem is </a:t>
            </a:r>
          </a:p>
          <a:p>
            <a:r>
              <a:rPr lang="en-US" altLang="ko-KR" dirty="0"/>
              <a:t>(0) What is </a:t>
            </a:r>
            <a:r>
              <a:rPr lang="en-US" altLang="ko-KR" dirty="0">
                <a:solidFill>
                  <a:srgbClr val="FF0000"/>
                </a:solidFill>
              </a:rPr>
              <a:t>the optical potential(entrance , exit)</a:t>
            </a:r>
            <a:r>
              <a:rPr lang="en-US" altLang="ko-KR" dirty="0"/>
              <a:t>? 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What is </a:t>
            </a:r>
            <a:r>
              <a:rPr lang="en-US" altLang="ko-KR" dirty="0">
                <a:solidFill>
                  <a:srgbClr val="FF0000"/>
                </a:solidFill>
              </a:rPr>
              <a:t>the coupling potential </a:t>
            </a:r>
            <a:r>
              <a:rPr lang="en-US" altLang="ko-KR" dirty="0"/>
              <a:t>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What is </a:t>
            </a:r>
            <a:r>
              <a:rPr lang="en-US" altLang="ko-KR" dirty="0">
                <a:solidFill>
                  <a:srgbClr val="FF0000"/>
                </a:solidFill>
              </a:rPr>
              <a:t>the bound state wave function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8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 calculation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1038102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 the coupling between channels is weak</a:t>
            </a:r>
          </a:p>
          <a:p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DWBA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If several channels are strongly coupled 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Coupled channel</a:t>
            </a:r>
            <a:r>
              <a:rPr lang="en-US" altLang="ko-KR" dirty="0"/>
              <a:t> calculation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7" y="1052736"/>
            <a:ext cx="3960440" cy="523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65" y="2564904"/>
            <a:ext cx="1629002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052736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common </a:t>
            </a:r>
            <a:r>
              <a:rPr lang="en-US" dirty="0">
                <a:solidFill>
                  <a:srgbClr val="FF0000"/>
                </a:solidFill>
              </a:rPr>
              <a:t>simple reaction model for inelastic scattering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Collective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Cluster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Collective Model : Excitation interpreted macroscopically </a:t>
            </a:r>
          </a:p>
          <a:p>
            <a:r>
              <a:rPr lang="en-US" dirty="0"/>
              <a:t>                                       Rotations or surface vibrations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Model : Excitation interpreted as change of </a:t>
            </a:r>
          </a:p>
          <a:p>
            <a:r>
              <a:rPr lang="en-US" dirty="0"/>
              <a:t>                                  a nucleon or cluster wave function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3959721"/>
            <a:ext cx="3639058" cy="18957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7" y="3516184"/>
            <a:ext cx="3600400" cy="28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E4FBF3-8E99-DC5B-FDA7-AE0CA83D272A}"/>
              </a:ext>
            </a:extLst>
          </p:cNvPr>
          <p:cNvGrpSpPr/>
          <p:nvPr/>
        </p:nvGrpSpPr>
        <p:grpSpPr>
          <a:xfrm>
            <a:off x="1" y="-89901"/>
            <a:ext cx="9144000" cy="757357"/>
            <a:chOff x="1" y="-10388"/>
            <a:chExt cx="9144000" cy="75735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120ACE-AF52-3F99-77B5-D971D7845AAA}"/>
                </a:ext>
              </a:extLst>
            </p:cNvPr>
            <p:cNvSpPr/>
            <p:nvPr/>
          </p:nvSpPr>
          <p:spPr>
            <a:xfrm>
              <a:off x="1" y="-10388"/>
              <a:ext cx="9144000" cy="74696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2346796-6488-D301-4D05-AA32FB5D4820}"/>
                </a:ext>
              </a:extLst>
            </p:cNvPr>
            <p:cNvSpPr/>
            <p:nvPr/>
          </p:nvSpPr>
          <p:spPr>
            <a:xfrm>
              <a:off x="1" y="0"/>
              <a:ext cx="9144000" cy="746969"/>
            </a:xfrm>
            <a:prstGeom prst="rect">
              <a:avLst/>
            </a:prstGeom>
            <a:gradFill rotWithShape="1">
              <a:gsLst>
                <a:gs pos="0">
                  <a:srgbClr val="75CEBE">
                    <a:alpha val="13000"/>
                  </a:srgbClr>
                </a:gs>
                <a:gs pos="100000">
                  <a:srgbClr val="3D73BA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endParaRPr lang="ko-KR" altLang="en-US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4" name="Rect 0"/>
          <p:cNvSpPr txBox="1">
            <a:spLocks/>
          </p:cNvSpPr>
          <p:nvPr/>
        </p:nvSpPr>
        <p:spPr>
          <a:xfrm>
            <a:off x="276860" y="36087"/>
            <a:ext cx="8381365" cy="4783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500" spc="-20" dirty="0">
                <a:solidFill>
                  <a:schemeClr val="bg1"/>
                </a:solidFill>
                <a:latin typeface="Candara" panose="020E0502030303020204" pitchFamily="34" charset="0"/>
                <a:ea typeface="Arial" charset="0"/>
              </a:rPr>
              <a:t>Nuclear Lattice Effective Field Theory</a:t>
            </a:r>
            <a:endParaRPr lang="ko-KR" altLang="en-US" sz="2500" spc="-20" dirty="0">
              <a:solidFill>
                <a:schemeClr val="bg1"/>
              </a:solidFill>
              <a:latin typeface="Candara" panose="020E0502030303020204" pitchFamily="34" charset="0"/>
              <a:ea typeface="Arial" charset="0"/>
            </a:endParaRPr>
          </a:p>
        </p:txBody>
      </p:sp>
      <p:pic>
        <p:nvPicPr>
          <p:cNvPr id="11266" name="Picture 2" descr="Fig.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6"/>
          <a:stretch/>
        </p:blipFill>
        <p:spPr bwMode="auto">
          <a:xfrm>
            <a:off x="255529" y="900223"/>
            <a:ext cx="5572156" cy="241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ig.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61"/>
          <a:stretch/>
        </p:blipFill>
        <p:spPr bwMode="auto">
          <a:xfrm>
            <a:off x="416792" y="3548622"/>
            <a:ext cx="4681682" cy="291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46983" y="1173017"/>
            <a:ext cx="2327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initio </a:t>
            </a:r>
          </a:p>
          <a:p>
            <a:r>
              <a:rPr lang="en-US" dirty="0"/>
              <a:t>Prediction</a:t>
            </a:r>
          </a:p>
          <a:p>
            <a:r>
              <a:rPr lang="en-US" dirty="0"/>
              <a:t>On binding energy </a:t>
            </a:r>
          </a:p>
          <a:p>
            <a:r>
              <a:rPr lang="en-US" dirty="0"/>
              <a:t>And charge radius</a:t>
            </a:r>
          </a:p>
          <a:p>
            <a:r>
              <a:rPr lang="en-US" dirty="0"/>
              <a:t>Up to A ~ 58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1345" y="4461163"/>
            <a:ext cx="2890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recent progress</a:t>
            </a:r>
          </a:p>
          <a:p>
            <a:r>
              <a:rPr lang="en-US" dirty="0"/>
              <a:t>Of </a:t>
            </a:r>
            <a:r>
              <a:rPr lang="en-US" i="1" dirty="0"/>
              <a:t>ab-initio</a:t>
            </a:r>
            <a:r>
              <a:rPr lang="en-US" dirty="0"/>
              <a:t> approaches</a:t>
            </a:r>
          </a:p>
          <a:p>
            <a:r>
              <a:rPr lang="en-US" dirty="0"/>
              <a:t>Are very promising. </a:t>
            </a:r>
          </a:p>
        </p:txBody>
      </p:sp>
    </p:spTree>
    <p:extLst>
      <p:ext uri="{BB962C8B-B14F-4D97-AF65-F5344CB8AC3E}">
        <p14:creationId xmlns:p14="http://schemas.microsoft.com/office/powerpoint/2010/main" val="28125247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71633"/>
            <a:ext cx="68229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Excitation corresponds to changes of  collective </a:t>
            </a:r>
            <a:r>
              <a:rPr lang="en-US" altLang="ko-KR" dirty="0" err="1"/>
              <a:t>states|IM</a:t>
            </a:r>
            <a:r>
              <a:rPr lang="en-US" altLang="ko-KR" dirty="0"/>
              <a:t>&gt; </a:t>
            </a:r>
            <a:r>
              <a:rPr lang="en-US" altLang="ko-KR" dirty="0">
                <a:sym typeface="Wingdings" panose="05000000000000000000" pitchFamily="2" charset="2"/>
              </a:rPr>
              <a:t> |I’ M’ &gt;</a:t>
            </a:r>
            <a:r>
              <a:rPr lang="en-US" altLang="ko-KR" dirty="0"/>
              <a:t>  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What makes the inelastic transition?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Change of distance between projectile-target surface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Deformation of optical potential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5220072" y="2273602"/>
            <a:ext cx="2794753" cy="1296144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9" y="2735913"/>
            <a:ext cx="3161448" cy="13861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53" y="4568944"/>
            <a:ext cx="4248743" cy="6287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53" y="5274415"/>
            <a:ext cx="6552728" cy="102837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rcRect b="59739"/>
          <a:stretch/>
        </p:blipFill>
        <p:spPr>
          <a:xfrm>
            <a:off x="5220072" y="3814440"/>
            <a:ext cx="2905385" cy="138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05375"/>
            <a:ext cx="4248743" cy="6287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550238"/>
            <a:ext cx="6552728" cy="10283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2617229"/>
            <a:ext cx="7868748" cy="12098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536" y="386220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collective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Coupling potential can be determined from </a:t>
            </a:r>
            <a:r>
              <a:rPr lang="en-US" dirty="0">
                <a:solidFill>
                  <a:srgbClr val="FF0000"/>
                </a:solidFill>
              </a:rPr>
              <a:t>deformation length operator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DWBA cross section ~ (deformation parameters)^2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one can determine deformation parameters from inelastic experiments.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866757" y="5301208"/>
            <a:ext cx="2087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Rigid Rotor model</a:t>
            </a:r>
          </a:p>
          <a:p>
            <a:r>
              <a:rPr lang="en-US" dirty="0">
                <a:solidFill>
                  <a:srgbClr val="FF0000"/>
                </a:solidFill>
              </a:rPr>
              <a:t>Deformation length </a:t>
            </a:r>
          </a:p>
          <a:p>
            <a:r>
              <a:rPr lang="en-US" dirty="0"/>
              <a:t>= </a:t>
            </a:r>
            <a:r>
              <a:rPr lang="el-GR" dirty="0"/>
              <a:t>β</a:t>
            </a:r>
            <a:r>
              <a:rPr lang="el-GR" baseline="-25000" dirty="0"/>
              <a:t>λ</a:t>
            </a:r>
            <a:r>
              <a:rPr lang="en-US" dirty="0"/>
              <a:t> R</a:t>
            </a:r>
            <a:r>
              <a:rPr lang="en-US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67978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54" y="4870470"/>
            <a:ext cx="7754432" cy="7716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5837488"/>
            <a:ext cx="3658111" cy="10478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90246" y="5757747"/>
            <a:ext cx="342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Deformation parameter can be</a:t>
            </a:r>
          </a:p>
          <a:p>
            <a:r>
              <a:rPr lang="en-US" altLang="ko-KR" dirty="0"/>
              <a:t>Different for Coulomb and Nuclear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4794" y="5573081"/>
            <a:ext cx="215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 Rigid Rotor model,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90872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general, both Coulomb and Nuclear couplings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8" y="1343657"/>
            <a:ext cx="3877216" cy="895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28" y="2375153"/>
            <a:ext cx="7544853" cy="11050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28" y="3365452"/>
            <a:ext cx="5973009" cy="117173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42020" y="4502680"/>
            <a:ext cx="392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Reduced Coulomb transition probability</a:t>
            </a:r>
          </a:p>
        </p:txBody>
      </p:sp>
    </p:spTree>
    <p:extLst>
      <p:ext uri="{BB962C8B-B14F-4D97-AF65-F5344CB8AC3E}">
        <p14:creationId xmlns:p14="http://schemas.microsoft.com/office/powerpoint/2010/main" val="7416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" y="790047"/>
            <a:ext cx="5161684" cy="4367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65358" y="256490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case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645024"/>
            <a:ext cx="270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Spin/parity of excited state</a:t>
            </a:r>
          </a:p>
          <a:p>
            <a:r>
              <a:rPr lang="en-US" altLang="ko-KR" dirty="0"/>
              <a:t>Excitation energy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540631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ReactionGUI</a:t>
            </a:r>
            <a:r>
              <a:rPr lang="en-US" altLang="ko-KR" dirty="0"/>
              <a:t> use DWBA </a:t>
            </a:r>
          </a:p>
          <a:p>
            <a:endParaRPr lang="en-US" altLang="ko-KR" dirty="0"/>
          </a:p>
          <a:p>
            <a:r>
              <a:rPr lang="en-US" altLang="ko-KR" dirty="0"/>
              <a:t>Coupled Channel calculation can be done with FRESCO</a:t>
            </a:r>
          </a:p>
        </p:txBody>
      </p:sp>
    </p:spTree>
    <p:extLst>
      <p:ext uri="{BB962C8B-B14F-4D97-AF65-F5344CB8AC3E}">
        <p14:creationId xmlns:p14="http://schemas.microsoft.com/office/powerpoint/2010/main" val="19307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36780"/>
            <a:ext cx="587250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1490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Deformation length</a:t>
            </a:r>
          </a:p>
          <a:p>
            <a:r>
              <a:rPr lang="en-US" altLang="ko-KR" dirty="0"/>
              <a:t>Is calculated </a:t>
            </a:r>
          </a:p>
          <a:p>
            <a:r>
              <a:rPr lang="en-US" altLang="ko-KR" dirty="0"/>
              <a:t>With r0=1.2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159847"/>
            <a:ext cx="1143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052736"/>
            <a:ext cx="242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 the moment,</a:t>
            </a:r>
          </a:p>
          <a:p>
            <a:r>
              <a:rPr lang="en-US" altLang="ko-KR" dirty="0"/>
              <a:t>Only </a:t>
            </a:r>
            <a:r>
              <a:rPr lang="en-US" altLang="ko-KR" dirty="0">
                <a:solidFill>
                  <a:srgbClr val="FF0000"/>
                </a:solidFill>
              </a:rPr>
              <a:t>Rotor Model</a:t>
            </a:r>
          </a:p>
          <a:p>
            <a:r>
              <a:rPr lang="en-US" altLang="ko-KR" dirty="0"/>
              <a:t>Is available.</a:t>
            </a:r>
          </a:p>
          <a:p>
            <a:r>
              <a:rPr lang="en-US" altLang="ko-KR" dirty="0"/>
              <a:t>(for collective excitation</a:t>
            </a:r>
          </a:p>
          <a:p>
            <a:r>
              <a:rPr lang="en-US" altLang="ko-KR" dirty="0"/>
              <a:t>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49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69138"/>
            <a:ext cx="5241403" cy="5638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144" y="1556792"/>
            <a:ext cx="3096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example,</a:t>
            </a:r>
          </a:p>
          <a:p>
            <a:endParaRPr lang="en-US" dirty="0"/>
          </a:p>
          <a:p>
            <a:r>
              <a:rPr lang="en-US" dirty="0"/>
              <a:t>4He+20Ne </a:t>
            </a:r>
            <a:r>
              <a:rPr lang="en-US" dirty="0">
                <a:sym typeface="Wingdings" panose="05000000000000000000" pitchFamily="2" charset="2"/>
              </a:rPr>
              <a:t>, E=104 MeV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4He+20Ne*(2+,1.63 MeV)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2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2190" y="936780"/>
            <a:ext cx="3060432" cy="2275490"/>
            <a:chOff x="2087632" y="4033830"/>
            <a:chExt cx="3060432" cy="2275490"/>
          </a:xfrm>
        </p:grpSpPr>
        <p:sp>
          <p:nvSpPr>
            <p:cNvPr id="33" name="타원 32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46" name="타원 45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48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v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4310608" y="2045307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Excitation = </a:t>
            </a:r>
            <a:r>
              <a:rPr lang="en-US" altLang="ko-KR" dirty="0" err="1"/>
              <a:t>s.p</a:t>
            </a:r>
            <a:r>
              <a:rPr lang="en-US" altLang="ko-KR" dirty="0"/>
              <a:t>.(cluster) excitation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83968" y="980022"/>
            <a:ext cx="4671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One can also describe </a:t>
            </a:r>
          </a:p>
          <a:p>
            <a:r>
              <a:rPr lang="en-US" altLang="ko-KR" dirty="0"/>
              <a:t>Inelastic scattering as a single particle excitation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Model the system as 3-clusters system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49" y="3399528"/>
            <a:ext cx="4625942" cy="8656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46239" y="3436252"/>
            <a:ext cx="4104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Potentials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Optical potential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     describe scattering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Binding potential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     describe ground state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          and excited state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More details in transfer reaction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6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5.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79114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Transfer reaction</a:t>
            </a:r>
          </a:p>
        </p:txBody>
      </p:sp>
    </p:spTree>
    <p:extLst>
      <p:ext uri="{BB962C8B-B14F-4D97-AF65-F5344CB8AC3E}">
        <p14:creationId xmlns:p14="http://schemas.microsoft.com/office/powerpoint/2010/main" val="83565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1" y="789086"/>
            <a:ext cx="7086364" cy="19146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996952"/>
            <a:ext cx="7344527" cy="14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as a spectroscopic tool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80787"/>
            <a:ext cx="3014095" cy="6552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787900" y="1223458"/>
            <a:ext cx="42845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Transfer reaction cross section is sensitive</a:t>
            </a:r>
          </a:p>
          <a:p>
            <a:r>
              <a:rPr lang="en-US" altLang="ko-KR" dirty="0"/>
              <a:t>To the transferred angular momentum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(1) By analyzing angular distribution,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one can determine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the transferred orbital angular momentum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The quantum number of </a:t>
            </a:r>
            <a:r>
              <a:rPr lang="en-US" altLang="ko-KR" dirty="0" err="1">
                <a:sym typeface="Wingdings" panose="05000000000000000000" pitchFamily="2" charset="2"/>
              </a:rPr>
              <a:t>s.p</a:t>
            </a:r>
            <a:r>
              <a:rPr lang="en-US" altLang="ko-KR" dirty="0">
                <a:sym typeface="Wingdings" panose="05000000000000000000" pitchFamily="2" charset="2"/>
              </a:rPr>
              <a:t>. states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(2) In a </a:t>
            </a:r>
            <a:r>
              <a:rPr lang="en-US" altLang="ko-KR" dirty="0" err="1">
                <a:sym typeface="Wingdings" panose="05000000000000000000" pitchFamily="2" charset="2"/>
              </a:rPr>
              <a:t>s.p</a:t>
            </a:r>
            <a:r>
              <a:rPr lang="en-US" altLang="ko-KR" dirty="0">
                <a:sym typeface="Wingdings" panose="05000000000000000000" pitchFamily="2" charset="2"/>
              </a:rPr>
              <a:t>. picture,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 one</a:t>
            </a:r>
            <a:r>
              <a:rPr lang="ko-KR" altLang="en-US" dirty="0"/>
              <a:t> </a:t>
            </a:r>
            <a:r>
              <a:rPr lang="en-US" altLang="ko-KR" dirty="0"/>
              <a:t>can extract S.F.  from experiments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Spectroscopic information</a:t>
            </a:r>
            <a:endParaRPr lang="ko-KR" altLang="en-US" dirty="0"/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2" y="1223458"/>
            <a:ext cx="4363064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IBS logo.png">
            <a:extLst>
              <a:ext uri="{FF2B5EF4-FFF2-40B4-BE49-F238E27FC236}">
                <a16:creationId xmlns:a16="http://schemas.microsoft.com/office/drawing/2014/main" id="{A05202B4-4B89-443C-97EE-503026776E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289" b="34554"/>
          <a:stretch>
            <a:fillRect/>
          </a:stretch>
        </p:blipFill>
        <p:spPr>
          <a:xfrm>
            <a:off x="7380312" y="65527"/>
            <a:ext cx="1681529" cy="448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60432" y="6309320"/>
            <a:ext cx="43204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21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90F891C-F62D-4745-B6D7-496B2EDAB9F9}"/>
              </a:ext>
            </a:extLst>
          </p:cNvPr>
          <p:cNvSpPr/>
          <p:nvPr/>
        </p:nvSpPr>
        <p:spPr>
          <a:xfrm rot="19880951">
            <a:off x="3248555" y="4089079"/>
            <a:ext cx="2810245" cy="222735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14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76" y="980728"/>
            <a:ext cx="3353268" cy="9526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125003"/>
            <a:ext cx="7335274" cy="2191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1560" y="4531536"/>
            <a:ext cx="6955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Hamiltonian can be written</a:t>
            </a:r>
          </a:p>
          <a:p>
            <a:r>
              <a:rPr lang="en-US" dirty="0"/>
              <a:t>H = T(b) +T(x) +T(A) + V(b-x) +V(x-A) + V(b-A)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 form : T(b)+T(x)+V(b-x) as internal Hamiltonian</a:t>
            </a:r>
          </a:p>
          <a:p>
            <a:r>
              <a:rPr lang="en-US" dirty="0"/>
              <a:t>                            V(x-A) + V(b-A) makes transfer occur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 form : T(x)+T(A)+V(x-A) as internal Hamiltonian</a:t>
            </a:r>
          </a:p>
          <a:p>
            <a:r>
              <a:rPr lang="en-US" dirty="0"/>
              <a:t>                             V(b-x)+V(b-A) makes transfer occur</a:t>
            </a:r>
          </a:p>
        </p:txBody>
      </p:sp>
    </p:spTree>
    <p:extLst>
      <p:ext uri="{BB962C8B-B14F-4D97-AF65-F5344CB8AC3E}">
        <p14:creationId xmlns:p14="http://schemas.microsoft.com/office/powerpoint/2010/main" val="158439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3353268" cy="9526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16" y="2225071"/>
            <a:ext cx="6480720" cy="7559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2280" y="2348880"/>
            <a:ext cx="108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 form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9" y="3203744"/>
            <a:ext cx="7551988" cy="13370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88432" y="3573016"/>
            <a:ext cx="78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DWBA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5893" y="4567372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many case, remnant correction are neglected.</a:t>
            </a:r>
          </a:p>
          <a:p>
            <a:endParaRPr lang="en-US" dirty="0"/>
          </a:p>
          <a:p>
            <a:r>
              <a:rPr lang="en-US" dirty="0"/>
              <a:t>For example</a:t>
            </a:r>
            <a:r>
              <a:rPr lang="en-US" dirty="0">
                <a:solidFill>
                  <a:srgbClr val="FF0000"/>
                </a:solidFill>
              </a:rPr>
              <a:t>, (</a:t>
            </a:r>
            <a:r>
              <a:rPr lang="en-US" dirty="0" err="1">
                <a:solidFill>
                  <a:srgbClr val="FF0000"/>
                </a:solidFill>
              </a:rPr>
              <a:t>d,p</a:t>
            </a:r>
            <a:r>
              <a:rPr lang="en-US" dirty="0">
                <a:solidFill>
                  <a:srgbClr val="FF0000"/>
                </a:solidFill>
              </a:rPr>
              <a:t>) reaction </a:t>
            </a:r>
            <a:r>
              <a:rPr lang="en-US" dirty="0"/>
              <a:t>with heavy target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971" y="5517232"/>
            <a:ext cx="4753638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9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37" y="1323841"/>
            <a:ext cx="8023018" cy="1471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8700" y="936780"/>
            <a:ext cx="101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DWBA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2020" y="3101798"/>
            <a:ext cx="737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needs to provide </a:t>
            </a:r>
            <a:r>
              <a:rPr lang="en-US" dirty="0">
                <a:solidFill>
                  <a:srgbClr val="FF0000"/>
                </a:solidFill>
              </a:rPr>
              <a:t>Overlap integral ( ~ bound state wave function)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777548"/>
            <a:ext cx="3293333" cy="24548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342" y="3573016"/>
            <a:ext cx="4353533" cy="1019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38371" y="4543319"/>
            <a:ext cx="3744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Overlap integral requires many-body solution</a:t>
            </a:r>
          </a:p>
          <a:p>
            <a:r>
              <a:rPr lang="en-US" dirty="0">
                <a:sym typeface="Wingdings" panose="05000000000000000000" pitchFamily="2" charset="2"/>
              </a:rPr>
              <a:t> Ignores core wave function</a:t>
            </a: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Simple approximation as two-body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19692"/>
          <a:stretch/>
        </p:blipFill>
        <p:spPr>
          <a:xfrm>
            <a:off x="4888368" y="4776710"/>
            <a:ext cx="4112546" cy="65013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993449"/>
            <a:ext cx="3629532" cy="27054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1596322"/>
            <a:ext cx="3628836" cy="1282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148064" y="3933056"/>
            <a:ext cx="24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Spectroscopic amplitude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Spectroscopic factors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18042" y="5426848"/>
            <a:ext cx="380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 be exact, Anti-symmetry </a:t>
            </a:r>
          </a:p>
          <a:p>
            <a:r>
              <a:rPr lang="en-US" altLang="ko-KR" dirty="0"/>
              <a:t>of wave function have to be considered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49" y="3573016"/>
            <a:ext cx="48433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Instead of using bound w.f.  as input,</a:t>
            </a:r>
          </a:p>
          <a:p>
            <a:r>
              <a:rPr lang="en-US" altLang="ko-KR" dirty="0"/>
              <a:t>Typically, </a:t>
            </a:r>
            <a:r>
              <a:rPr lang="en-US" altLang="ko-KR" dirty="0">
                <a:solidFill>
                  <a:srgbClr val="FF0000"/>
                </a:solidFill>
              </a:rPr>
              <a:t>one provide 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Binding potential 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N,L,J of bound state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Binding energy or separation energy</a:t>
            </a:r>
          </a:p>
          <a:p>
            <a:r>
              <a:rPr lang="en-US" altLang="ko-KR" dirty="0"/>
              <a:t>      and adjust depth of binding potential </a:t>
            </a:r>
          </a:p>
          <a:p>
            <a:r>
              <a:rPr lang="en-US" altLang="ko-KR" dirty="0"/>
              <a:t>       (</a:t>
            </a:r>
            <a:r>
              <a:rPr lang="en-US" altLang="ko-KR" dirty="0">
                <a:solidFill>
                  <a:srgbClr val="FF0000"/>
                </a:solidFill>
              </a:rPr>
              <a:t>well depth prescription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r>
              <a:rPr lang="en-US" altLang="ko-KR" dirty="0"/>
              <a:t>Thus, instead of many-body wave function,</a:t>
            </a:r>
          </a:p>
          <a:p>
            <a:r>
              <a:rPr lang="en-US" altLang="ko-KR" dirty="0"/>
              <a:t>Use a single particle wave function.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7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Spectroscopic factor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88874"/>
            <a:ext cx="7959522" cy="448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1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8019787" cy="5124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(From Lecture of </a:t>
            </a:r>
            <a:r>
              <a:rPr lang="en-US" altLang="ko-KR" dirty="0" err="1"/>
              <a:t>J.Tostevin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79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Asymptotic Normalization Coefficient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1196752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From the Separation energy and Coulomb interaction,</a:t>
            </a:r>
          </a:p>
          <a:p>
            <a:r>
              <a:rPr lang="en-US" altLang="ko-KR" dirty="0"/>
              <a:t>At long distance separation, we can expect the overlap function </a:t>
            </a:r>
          </a:p>
          <a:p>
            <a:r>
              <a:rPr lang="en-US" altLang="ko-KR" dirty="0"/>
              <a:t>Would be proportional to Whittaker function.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1702" y="4440638"/>
            <a:ext cx="8142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Coefficient is called </a:t>
            </a:r>
            <a:r>
              <a:rPr lang="en-US" altLang="ko-KR" dirty="0">
                <a:solidFill>
                  <a:srgbClr val="FF0000"/>
                </a:solidFill>
              </a:rPr>
              <a:t>ANC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 may be calculated from many-body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Overlap function is sensitive to ANC at outside the range of nuclear potential.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77" y="3222840"/>
            <a:ext cx="7220958" cy="1038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3" y="2178782"/>
            <a:ext cx="5229955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1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08104" y="803583"/>
            <a:ext cx="35283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</a:t>
            </a:r>
          </a:p>
          <a:p>
            <a:r>
              <a:rPr lang="en-US" dirty="0"/>
              <a:t>48Ca(</a:t>
            </a:r>
            <a:r>
              <a:rPr lang="en-US" dirty="0" err="1"/>
              <a:t>d,p</a:t>
            </a:r>
            <a:r>
              <a:rPr lang="en-US" dirty="0"/>
              <a:t>)49Ca</a:t>
            </a:r>
          </a:p>
          <a:p>
            <a:endParaRPr lang="en-US" dirty="0"/>
          </a:p>
          <a:p>
            <a:r>
              <a:rPr lang="en-US" dirty="0"/>
              <a:t>E = 13 MeV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Entrance bound</a:t>
            </a:r>
          </a:p>
          <a:p>
            <a:r>
              <a:rPr lang="en-US" dirty="0"/>
              <a:t>d(1^+) = </a:t>
            </a:r>
            <a:r>
              <a:rPr lang="en-US" dirty="0" err="1"/>
              <a:t>n+p</a:t>
            </a:r>
            <a:r>
              <a:rPr lang="en-US" dirty="0"/>
              <a:t> </a:t>
            </a:r>
          </a:p>
          <a:p>
            <a:r>
              <a:rPr lang="en-US" dirty="0"/>
              <a:t>with BE=2.22 MeV </a:t>
            </a:r>
          </a:p>
          <a:p>
            <a:r>
              <a:rPr lang="en-US" dirty="0"/>
              <a:t>n=1 L=0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Exit bound</a:t>
            </a:r>
          </a:p>
          <a:p>
            <a:r>
              <a:rPr lang="en-US" dirty="0"/>
              <a:t>49Ca(3/2-)</a:t>
            </a:r>
          </a:p>
          <a:p>
            <a:r>
              <a:rPr lang="en-US" dirty="0"/>
              <a:t>= 48Ca(0+) + n(1/2+)</a:t>
            </a:r>
          </a:p>
          <a:p>
            <a:r>
              <a:rPr lang="en-US" dirty="0"/>
              <a:t>With BE=5.146 MeV </a:t>
            </a:r>
          </a:p>
          <a:p>
            <a:r>
              <a:rPr lang="en-US" dirty="0"/>
              <a:t>n= 2 L=1 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Well-depth Prescription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Always check Parameters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230"/>
            <a:ext cx="5112568" cy="55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(From Lecture of </a:t>
            </a:r>
            <a:r>
              <a:rPr lang="en-US" altLang="ko-KR" dirty="0" err="1"/>
              <a:t>J.Tostevin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970782"/>
            <a:ext cx="6408712" cy="4908671"/>
          </a:xfrm>
          <a:prstGeom prst="rect">
            <a:avLst/>
          </a:prstGeom>
        </p:spPr>
      </p:pic>
      <p:pic>
        <p:nvPicPr>
          <p:cNvPr id="1026" name="Picture 2" descr="https://upload.wikimedia.org/wikipedia/commons/thumb/e/e5/Shells.png/220px-Shell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20888"/>
            <a:ext cx="20955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96812" y="841041"/>
            <a:ext cx="2423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(7Li, alpha) reaction.</a:t>
            </a:r>
          </a:p>
          <a:p>
            <a:r>
              <a:rPr lang="en-US" dirty="0">
                <a:solidFill>
                  <a:srgbClr val="FF0000"/>
                </a:solidFill>
              </a:rPr>
              <a:t>Node number?</a:t>
            </a:r>
          </a:p>
        </p:txBody>
      </p:sp>
    </p:spTree>
    <p:extLst>
      <p:ext uri="{BB962C8B-B14F-4D97-AF65-F5344CB8AC3E}">
        <p14:creationId xmlns:p14="http://schemas.microsoft.com/office/powerpoint/2010/main" val="29645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(From Lecture of </a:t>
            </a:r>
            <a:r>
              <a:rPr lang="en-US" altLang="ko-KR" dirty="0" err="1"/>
              <a:t>J.Tostevin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3" y="936780"/>
            <a:ext cx="6522165" cy="4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3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0457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6.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7561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Break up, CDCC, ADWA</a:t>
            </a:r>
          </a:p>
        </p:txBody>
      </p:sp>
    </p:spTree>
    <p:extLst>
      <p:ext uri="{BB962C8B-B14F-4D97-AF65-F5344CB8AC3E}">
        <p14:creationId xmlns:p14="http://schemas.microsoft.com/office/powerpoint/2010/main" val="18921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936780"/>
            <a:ext cx="72728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Weakly bound nuclei :deuteron, Halo nuclei, nuclei near dripline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Large interaction cross section in nuclear collision at high energies </a:t>
            </a:r>
          </a:p>
          <a:p>
            <a:r>
              <a:rPr lang="en-US" altLang="ko-KR" dirty="0"/>
              <a:t>       (</a:t>
            </a:r>
            <a:r>
              <a:rPr lang="en-US" altLang="ko-KR" dirty="0">
                <a:sym typeface="Wingdings" panose="05000000000000000000" pitchFamily="2" charset="2"/>
              </a:rPr>
              <a:t>can be  interpreted as a large radius, 6He, 11Li, 14Be )</a:t>
            </a:r>
            <a:r>
              <a:rPr lang="en-US" altLang="ko-KR" dirty="0"/>
              <a:t>    </a:t>
            </a:r>
          </a:p>
          <a:p>
            <a:r>
              <a:rPr lang="en-US" altLang="ko-KR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Abnormal elastic cross section</a:t>
            </a:r>
          </a:p>
          <a:p>
            <a:r>
              <a:rPr lang="en-US" altLang="ko-KR" dirty="0"/>
              <a:t>        (</a:t>
            </a:r>
            <a:r>
              <a:rPr lang="en-US" altLang="ko-KR" dirty="0">
                <a:sym typeface="Wingdings" panose="05000000000000000000" pitchFamily="2" charset="2"/>
              </a:rPr>
              <a:t> Disappearance of Fresnel peak near barrier energy)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Enhanced near-threshold breakup cross section in Coulomb dissociation experiments of neutron-halo nuclei. (CF of weakly bound nuclei suppressed above Coulomb barrier. breakup , incomplete fusion 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Narrow </a:t>
            </a:r>
            <a:r>
              <a:rPr lang="en-US" altLang="ko-KR" dirty="0"/>
              <a:t> momentum distributions of residues when fast nucleon is removed. (narrow momentum distribution</a:t>
            </a:r>
            <a:r>
              <a:rPr lang="en-US" altLang="ko-KR" dirty="0">
                <a:sym typeface="Wingdings" panose="05000000000000000000" pitchFamily="2" charset="2"/>
              </a:rPr>
              <a:t> large spatial distribution)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92" y="6093296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(From slides of A.M. Moro)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69138"/>
            <a:ext cx="7847180" cy="50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W.f.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1" y="926443"/>
            <a:ext cx="5010849" cy="3210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819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(From slides of A.M. Moro)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218" y="1196752"/>
            <a:ext cx="3978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Unlike bound state wave function,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Continuum wave function does not</a:t>
            </a:r>
          </a:p>
          <a:p>
            <a:r>
              <a:rPr lang="en-US" altLang="ko-KR" dirty="0"/>
              <a:t>Vanish at large distance.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Non-</a:t>
            </a:r>
            <a:r>
              <a:rPr lang="en-US" altLang="ko-KR" dirty="0" err="1">
                <a:sym typeface="Wingdings" panose="05000000000000000000" pitchFamily="2" charset="2"/>
              </a:rPr>
              <a:t>normalizable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/>
              <a:t>(Stable) Coupling is difficult to obtain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There are infinite number of energies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0000FF"/>
                </a:solidFill>
              </a:rPr>
              <a:t>Continuum discretization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   (1) Pseudo States method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   (2) Bin method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5" y="4310018"/>
            <a:ext cx="3998476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(From slides of A. Moro)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437" y="869138"/>
            <a:ext cx="603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CDCC describes 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Elastic scattering 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Breakup</a:t>
            </a:r>
          </a:p>
          <a:p>
            <a:r>
              <a:rPr lang="en-US" altLang="ko-KR" dirty="0"/>
              <a:t>At the same time </a:t>
            </a:r>
          </a:p>
          <a:p>
            <a:endParaRPr lang="en-US" altLang="ko-KR" dirty="0"/>
          </a:p>
          <a:p>
            <a:r>
              <a:rPr lang="en-US" altLang="ko-KR" dirty="0"/>
              <a:t>One have to specify how the bin is prepared.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6134956" cy="289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3140968"/>
            <a:ext cx="26588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FRESCO </a:t>
            </a:r>
          </a:p>
          <a:p>
            <a:r>
              <a:rPr lang="en-US" altLang="ko-KR" dirty="0"/>
              <a:t>Can compute </a:t>
            </a:r>
          </a:p>
          <a:p>
            <a:r>
              <a:rPr lang="en-US" altLang="ko-KR" dirty="0"/>
              <a:t>CDCC </a:t>
            </a:r>
          </a:p>
          <a:p>
            <a:endParaRPr lang="en-US" altLang="ko-KR" dirty="0"/>
          </a:p>
          <a:p>
            <a:r>
              <a:rPr lang="en-US" altLang="ko-KR" dirty="0"/>
              <a:t>Implementation of CDCC</a:t>
            </a:r>
          </a:p>
          <a:p>
            <a:r>
              <a:rPr lang="en-US" altLang="ko-KR" dirty="0"/>
              <a:t>In </a:t>
            </a:r>
            <a:r>
              <a:rPr lang="en-US" altLang="ko-KR" dirty="0" err="1"/>
              <a:t>ReactionGUI</a:t>
            </a:r>
            <a:r>
              <a:rPr lang="en-US" altLang="ko-KR" dirty="0"/>
              <a:t> is planned.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842211"/>
            <a:ext cx="3391494" cy="287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032" y="1196752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 + 58Ni </a:t>
            </a:r>
          </a:p>
          <a:p>
            <a:r>
              <a:rPr lang="en-US" altLang="ko-KR" dirty="0"/>
              <a:t>Elastic scattering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5" y="3573016"/>
            <a:ext cx="3219455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93305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6Li = alpha + 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085184"/>
            <a:ext cx="32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Importance of break up channels</a:t>
            </a:r>
          </a:p>
          <a:p>
            <a:r>
              <a:rPr lang="en-US" altLang="ko-KR" dirty="0"/>
              <a:t>For weakly bound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73799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For Halo or weakly bound nuclei , break up channel coupling is important.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 break up channel can affect transfer reaction.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One can obtain the effects of breakup channels to transfer reaction </a:t>
            </a:r>
          </a:p>
          <a:p>
            <a:r>
              <a:rPr lang="en-US" altLang="ko-KR" dirty="0"/>
              <a:t>By using </a:t>
            </a:r>
            <a:r>
              <a:rPr lang="en-US" altLang="ko-KR" dirty="0">
                <a:solidFill>
                  <a:srgbClr val="0000FF"/>
                </a:solidFill>
              </a:rPr>
              <a:t>CDCC-BA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CDCC-BA = (coupled channel equations for </a:t>
            </a:r>
            <a:r>
              <a:rPr lang="en-US" altLang="ko-KR" dirty="0" err="1"/>
              <a:t>elastic+break</a:t>
            </a:r>
            <a:r>
              <a:rPr lang="en-US" altLang="ko-KR" dirty="0"/>
              <a:t> up channels)</a:t>
            </a:r>
          </a:p>
          <a:p>
            <a:r>
              <a:rPr lang="en-US" altLang="ko-KR" dirty="0"/>
              <a:t>                         + DWBA for transfer channel.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Another way to include break up channels in transfer reaction is</a:t>
            </a:r>
          </a:p>
          <a:p>
            <a:r>
              <a:rPr lang="en-US" altLang="ko-KR" dirty="0"/>
              <a:t>      </a:t>
            </a:r>
            <a:r>
              <a:rPr lang="en-US" altLang="ko-KR" dirty="0">
                <a:solidFill>
                  <a:srgbClr val="0000FF"/>
                </a:solidFill>
              </a:rPr>
              <a:t>Adiabatic Distorted Wave Born Approximation</a:t>
            </a:r>
            <a:r>
              <a:rPr lang="en-US" altLang="ko-KR" dirty="0"/>
              <a:t>          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0" y="3669797"/>
            <a:ext cx="7644970" cy="22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49" y="1520788"/>
            <a:ext cx="827957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7.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96267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Knockout, Fusion</a:t>
            </a:r>
          </a:p>
        </p:txBody>
      </p:sp>
    </p:spTree>
    <p:extLst>
      <p:ext uri="{BB962C8B-B14F-4D97-AF65-F5344CB8AC3E}">
        <p14:creationId xmlns:p14="http://schemas.microsoft.com/office/powerpoint/2010/main" val="23832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45807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Knockout reaction : combination of break up and transfer</a:t>
            </a:r>
          </a:p>
          <a:p>
            <a:endParaRPr lang="en-US" altLang="ko-KR" dirty="0"/>
          </a:p>
          <a:p>
            <a:r>
              <a:rPr lang="en-US" altLang="ko-KR" dirty="0"/>
              <a:t> A (B, c) X   ,   B = c + n </a:t>
            </a:r>
          </a:p>
          <a:p>
            <a:endParaRPr lang="en-US" altLang="ko-KR" dirty="0"/>
          </a:p>
          <a:p>
            <a:r>
              <a:rPr lang="en-US" altLang="ko-KR" dirty="0"/>
              <a:t>Measure momentum distribution of remnant.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Reflect the momentum distribution of nucleon in the projectile.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 In Projectile rest frame, momentum of c = -(momentum of nucleon) )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Contributions 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Elastic Break up , X= n + A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Inelastic Break up , X = n’ + A*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Transfer (stripping)  , X = (</a:t>
            </a:r>
            <a:r>
              <a:rPr lang="en-US" altLang="ko-KR" dirty="0" err="1"/>
              <a:t>n+A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r>
              <a:rPr lang="en-US" altLang="ko-KR" dirty="0"/>
              <a:t>Knockout reaction can be calculated with 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DWIA 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Transfer to continuum ( similar to CDCC)</a:t>
            </a:r>
          </a:p>
          <a:p>
            <a:pPr marL="342900" indent="-342900">
              <a:buAutoNum type="arabicParenBoth"/>
            </a:pPr>
            <a:r>
              <a:rPr lang="en-US" altLang="ko-KR" dirty="0" err="1"/>
              <a:t>Eikonal</a:t>
            </a:r>
            <a:r>
              <a:rPr lang="en-US" altLang="ko-KR" dirty="0"/>
              <a:t> method (~ WKB approximation)</a:t>
            </a:r>
          </a:p>
        </p:txBody>
      </p:sp>
    </p:spTree>
    <p:extLst>
      <p:ext uri="{BB962C8B-B14F-4D97-AF65-F5344CB8AC3E}">
        <p14:creationId xmlns:p14="http://schemas.microsoft.com/office/powerpoint/2010/main" val="16784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Why Nuclear Reaction theory?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1124744"/>
            <a:ext cx="86409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elements in nature are created by nuclear reactions in star.</a:t>
            </a:r>
          </a:p>
          <a:p>
            <a:r>
              <a:rPr lang="en-US" sz="2400" dirty="0"/>
              <a:t>    </a:t>
            </a:r>
            <a:r>
              <a:rPr lang="en-US" sz="2400" dirty="0">
                <a:sym typeface="Wingdings" panose="05000000000000000000" pitchFamily="2" charset="2"/>
              </a:rPr>
              <a:t> nuclear reaction cross sections are important. 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Much information on nuclear physics comes from nuclear reaction experiments</a:t>
            </a:r>
          </a:p>
          <a:p>
            <a:r>
              <a:rPr lang="en-US" sz="2400" dirty="0"/>
              <a:t>   </a:t>
            </a:r>
            <a:r>
              <a:rPr lang="en-US" sz="2400" dirty="0">
                <a:sym typeface="Wingdings" panose="05000000000000000000" pitchFamily="2" charset="2"/>
              </a:rPr>
              <a:t> Tool to extract meaningful information of nuclear structure, nuclear force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Fully microscopic many-body calculation of nuclear reaction is not feasible in general.  </a:t>
            </a:r>
          </a:p>
          <a:p>
            <a:r>
              <a:rPr lang="en-US" sz="2400" dirty="0">
                <a:sym typeface="Wingdings" panose="05000000000000000000" pitchFamily="2" charset="2"/>
              </a:rPr>
              <a:t>    Needs reaction models for specific types of reactions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710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69138"/>
            <a:ext cx="7244598" cy="4992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(Slide from J. </a:t>
            </a:r>
            <a:r>
              <a:rPr lang="en-US" altLang="ko-KR" dirty="0" err="1"/>
              <a:t>Tostevin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(Slide from J. </a:t>
            </a:r>
            <a:r>
              <a:rPr lang="en-US" altLang="ko-KR" dirty="0" err="1"/>
              <a:t>Tostevin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2500"/>
            <a:ext cx="827838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50912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 we can obtain semi-classical S(b), S-matrix </a:t>
            </a:r>
          </a:p>
          <a:p>
            <a:r>
              <a:rPr lang="en-US" altLang="ko-KR" dirty="0"/>
              <a:t>we can compute  cross section. </a:t>
            </a:r>
          </a:p>
          <a:p>
            <a:endParaRPr lang="en-US" altLang="ko-KR" dirty="0"/>
          </a:p>
          <a:p>
            <a:r>
              <a:rPr lang="en-US" altLang="ko-KR" dirty="0"/>
              <a:t>S(b) corresponds to the phase modification due to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33077"/>
            <a:ext cx="2972215" cy="657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936780"/>
            <a:ext cx="5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At high energy, trajectory will be similar to straight line.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3" y="2051143"/>
            <a:ext cx="2657846" cy="523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47986"/>
            <a:ext cx="7344800" cy="3677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5445224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This gives </a:t>
            </a:r>
            <a:r>
              <a:rPr lang="en-US" altLang="ko-KR" dirty="0" err="1"/>
              <a:t>eikonal</a:t>
            </a:r>
            <a:r>
              <a:rPr lang="en-US" altLang="ko-KR" dirty="0"/>
              <a:t> phase shift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888" y="1556792"/>
            <a:ext cx="430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Though trajectory is fixed, </a:t>
            </a:r>
          </a:p>
          <a:p>
            <a:r>
              <a:rPr lang="en-US" altLang="ko-KR" dirty="0"/>
              <a:t>Wave function can change it’s phase</a:t>
            </a:r>
          </a:p>
          <a:p>
            <a:r>
              <a:rPr lang="en-US" altLang="ko-KR" dirty="0"/>
              <a:t>After scattering.</a:t>
            </a:r>
          </a:p>
          <a:p>
            <a:r>
              <a:rPr lang="en-US" altLang="ko-KR" dirty="0"/>
              <a:t>Phase shift depends on impact parameter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Wave front change, angular distribution.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2638793" cy="59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900314"/>
            <a:ext cx="4010585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59439"/>
            <a:ext cx="7918909" cy="140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8" y="3573016"/>
            <a:ext cx="6315956" cy="1562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98" y="5517232"/>
            <a:ext cx="1971950" cy="504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0696" y="555106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0000FF"/>
                </a:solidFill>
              </a:rPr>
              <a:t>Eikonal</a:t>
            </a:r>
            <a:r>
              <a:rPr lang="en-US" altLang="ko-KR" dirty="0">
                <a:solidFill>
                  <a:srgbClr val="0000FF"/>
                </a:solidFill>
              </a:rPr>
              <a:t> S-matrix.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3806"/>
            <a:ext cx="7455283" cy="4821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936780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Eikonal</a:t>
            </a:r>
            <a:r>
              <a:rPr lang="en-US" altLang="ko-KR" dirty="0"/>
              <a:t> approximation for composite particle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MOMDIS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0775" y="1390740"/>
            <a:ext cx="42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 </a:t>
            </a:r>
            <a:r>
              <a:rPr lang="en-US" altLang="ko-KR" dirty="0" err="1"/>
              <a:t>Eikonal</a:t>
            </a:r>
            <a:r>
              <a:rPr lang="en-US" altLang="ko-KR" dirty="0"/>
              <a:t> approximation, </a:t>
            </a:r>
          </a:p>
          <a:p>
            <a:r>
              <a:rPr lang="en-US" altLang="ko-KR" dirty="0"/>
              <a:t>S(b) can be thought as a survival amplitude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0" y="1345524"/>
            <a:ext cx="3729558" cy="514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493887"/>
            <a:ext cx="4489863" cy="7719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5" y="3564747"/>
            <a:ext cx="7039527" cy="6759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515" y="2638725"/>
            <a:ext cx="16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Elastic S-matrix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1" y="4437112"/>
            <a:ext cx="3262743" cy="18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4" y="836712"/>
            <a:ext cx="7823646" cy="4977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6093296"/>
            <a:ext cx="293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(From Lecture of A. 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46" y="932728"/>
            <a:ext cx="2686425" cy="647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7" y="844967"/>
            <a:ext cx="2553056" cy="657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5616" y="1724160"/>
            <a:ext cx="610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For elastic break up (1) final state is continuum wave</a:t>
            </a:r>
          </a:p>
          <a:p>
            <a:r>
              <a:rPr lang="en-US" altLang="ko-KR" dirty="0"/>
              <a:t>                                    (2) both core and valence have to survive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2" y="2514133"/>
            <a:ext cx="4915586" cy="131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592" y="4555682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Probability of v-removal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995772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Stripping means removal of valence particle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43369" y="4464438"/>
            <a:ext cx="2017608" cy="638264"/>
            <a:chOff x="5502370" y="4459282"/>
            <a:chExt cx="2017608" cy="638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450" y="4459282"/>
              <a:ext cx="1276528" cy="6382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70" y="4601079"/>
              <a:ext cx="323895" cy="3620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65327" y="45937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=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020" y="5392511"/>
            <a:ext cx="183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break up</a:t>
            </a:r>
          </a:p>
          <a:p>
            <a:r>
              <a:rPr lang="en-US" altLang="ko-KR" dirty="0"/>
              <a:t>(v-removal)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13" y="5263390"/>
            <a:ext cx="3829584" cy="7716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44208" y="278092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 Diffractive breakup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8264" y="5263390"/>
            <a:ext cx="1415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 </a:t>
            </a:r>
          </a:p>
          <a:p>
            <a:r>
              <a:rPr lang="en-US" altLang="ko-KR" dirty="0"/>
              <a:t>Stripping </a:t>
            </a:r>
          </a:p>
          <a:p>
            <a:r>
              <a:rPr lang="en-US" altLang="ko-KR" dirty="0"/>
              <a:t>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3899"/>
            <a:ext cx="7859222" cy="16575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" y="2729899"/>
            <a:ext cx="7773485" cy="847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" y="4097897"/>
            <a:ext cx="7611537" cy="828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632" y="357774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Assume no spin dependence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876" y="5301208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Input are (1) bound state wave function </a:t>
            </a:r>
          </a:p>
          <a:p>
            <a:r>
              <a:rPr lang="en-US" altLang="ko-KR" dirty="0"/>
              <a:t>                  (2) S-matrix of nucleon-target</a:t>
            </a:r>
          </a:p>
          <a:p>
            <a:r>
              <a:rPr lang="en-US" altLang="ko-KR" dirty="0"/>
              <a:t>                  (3) S-matrix of core-target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0.9787"/>
  <p:tag name="ORIGINALWIDTH" val="2285.714"/>
  <p:tag name="LATEXADDIN" val="\documentclass{article}&#10;\usepackage{amsmath}&#10;\pagestyle{empty}&#10;\begin{document}&#10;&#10;$^{10}B(3^{+})+^4He(0^{+})\to ^1H(\frac{1}{2}^{+})+^{13}C(\frac{1}{2}^{-})$&#10;&#10;&#10;\end{document}"/>
  <p:tag name="IGUANATEXSIZE" val="20"/>
  <p:tag name="IGUANATEXCURSOR" val="17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1814.773"/>
  <p:tag name="LATEXADDIN" val="\documentclass{article}&#10;\usepackage{amsmath}&#10;\pagestyle{empty}&#10;\begin{document}&#10;&#10;$H=H_i+T_i+V_i=H_j+T_j+V_j$&#10;&#10;&#10;\end{document}"/>
  <p:tag name="IGUANATEXSIZE" val="20"/>
  <p:tag name="IGUANATEXCURSOR" val="10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98.8751"/>
  <p:tag name="LATEXADDIN" val="\documentclass{article}&#10;\usepackage{amsmath}&#10;\pagestyle{empty}&#10;\begin{document}&#10;&#10;$V_i=V_i(R_i,\xi_{pi},\xi_{ti})$&#10;&#10;&#10;\end{document}"/>
  <p:tag name="IGUANATEXSIZE" val="20"/>
  <p:tag name="IGUANATEXCURSOR" val="11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54.368"/>
  <p:tag name="LATEXADDIN" val="\documentclass{article}&#10;\usepackage{amsmath}&#10;\pagestyle{empty}&#10;\begin{document}&#10;&#10;$V_j=V_j(R_j,\xi_{pj},\xi_{tj})$&#10;&#10;&#10;\end{document}"/>
  <p:tag name="IGUANATEXSIZE" val="20"/>
  <p:tag name="IGUANATEXCURSOR" val="1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634.4207"/>
  <p:tag name="LATEXADDIN" val="\documentclass{article}&#10;\usepackage{amsmath}&#10;\pagestyle{empty}&#10;\begin{document}&#10;&#10;&#10;$v_{cm}=\frac{\mu}{m_1}v_0$&#10;&#10;\end{document}"/>
  <p:tag name="IGUANATEXSIZE" val="20"/>
  <p:tag name="IGUANATEXCURSOR" val="1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6.9591"/>
  <p:tag name="ORIGINALWIDTH" val="2678.665"/>
  <p:tag name="LATEXADDIN" val="\documentclass{article}&#10;\usepackage{amsmath}&#10;\pagestyle{empty}&#10;\begin{document}&#10;&#10;$$\sigma_A=\frac{2}{\hbar v}\frac{4\pi}{k^2}&#10;   \sum_{L} (2L+1)\int_0^\infty [-W(R)]|\chi_L(R)|^2 dR&#10;$$&#10;&#10;&#10;\end{document}"/>
  <p:tag name="IGUANATEXSIZE" val="20"/>
  <p:tag name="IGUANATEXCURSOR" val="1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4597"/>
  <p:tag name="ORIGINALWIDTH" val="1483.315"/>
  <p:tag name="LATEXADDIN" val="\documentclass{article}&#10;\usepackage{amsmath}&#10;\pagestyle{empty}&#10;\begin{document}&#10;&#10;$$ \left(\frac{d\sigma}{d\Omega}\right)_{exp}&#10;   = S \left(\frac{d\sigma}{d\Omega}\right)_{DWBA}&#10;$$&#10;&#10;&#10;\end{document}"/>
  <p:tag name="IGUANATEXSIZE" val="20"/>
  <p:tag name="IGUANATEXCURSOR" val="177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37834</TotalTime>
  <Words>5953</Words>
  <Application>Microsoft Office PowerPoint</Application>
  <PresentationFormat>화면 슬라이드 쇼(4:3)</PresentationFormat>
  <Paragraphs>1104</Paragraphs>
  <Slides>152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152</vt:i4>
      </vt:variant>
    </vt:vector>
  </HeadingPairs>
  <TitlesOfParts>
    <vt:vector size="162" baseType="lpstr">
      <vt:lpstr>HY견고딕</vt:lpstr>
      <vt:lpstr>Arial</vt:lpstr>
      <vt:lpstr>Calibri</vt:lpstr>
      <vt:lpstr>Candara</vt:lpstr>
      <vt:lpstr>Cordia New</vt:lpstr>
      <vt:lpstr>Wingdings</vt:lpstr>
      <vt:lpstr>나눔고딕</vt:lpstr>
      <vt:lpstr>맑은 고딕</vt:lpstr>
      <vt:lpstr>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Why Nuclear Reaction theory?</vt:lpstr>
      <vt:lpstr>Types of Nuclear Reaction</vt:lpstr>
      <vt:lpstr>Types of Nuclear Reaction</vt:lpstr>
      <vt:lpstr>Types of Nuclear Reaction</vt:lpstr>
      <vt:lpstr>Types of Nuclear Reaction</vt:lpstr>
      <vt:lpstr>What can we learn from the direct reaction? </vt:lpstr>
      <vt:lpstr>Nuclear Reaction Model</vt:lpstr>
      <vt:lpstr>Nuclear Reaction Model</vt:lpstr>
      <vt:lpstr>ReactionGUI code</vt:lpstr>
      <vt:lpstr>PowerPoint 프레젠테이션</vt:lpstr>
      <vt:lpstr>Conservation in Nuclear Reaction</vt:lpstr>
      <vt:lpstr>Kinematics </vt:lpstr>
      <vt:lpstr>ReactionGUI code</vt:lpstr>
      <vt:lpstr>ReactionGUI code</vt:lpstr>
      <vt:lpstr>ReactionGUI code</vt:lpstr>
      <vt:lpstr>Cross Section </vt:lpstr>
      <vt:lpstr>Cross Section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PowerPoint 프레젠테이션</vt:lpstr>
      <vt:lpstr>Elastic scattering</vt:lpstr>
      <vt:lpstr>Semi-classical interpretation</vt:lpstr>
      <vt:lpstr>Coulomb barrier</vt:lpstr>
      <vt:lpstr>Elastic scattering</vt:lpstr>
      <vt:lpstr>Semi-classical interpretation</vt:lpstr>
      <vt:lpstr>Semi-classical interpretation</vt:lpstr>
      <vt:lpstr>Model space</vt:lpstr>
      <vt:lpstr>Optical potential</vt:lpstr>
      <vt:lpstr>Optical Model</vt:lpstr>
      <vt:lpstr>Optical Potential</vt:lpstr>
      <vt:lpstr>Optical potential </vt:lpstr>
      <vt:lpstr>Optical potential </vt:lpstr>
      <vt:lpstr>Optical potential </vt:lpstr>
      <vt:lpstr>ReactionGUI code</vt:lpstr>
      <vt:lpstr>ReactionGUI code</vt:lpstr>
      <vt:lpstr>Double Folding potential</vt:lpstr>
      <vt:lpstr>Double Folding potential</vt:lpstr>
      <vt:lpstr>Double Folding potential</vt:lpstr>
      <vt:lpstr>Fitting OMP</vt:lpstr>
      <vt:lpstr>Fitting OMP</vt:lpstr>
      <vt:lpstr>Example</vt:lpstr>
      <vt:lpstr>PowerPoint 프레젠테이션</vt:lpstr>
      <vt:lpstr>Inelastic scattering</vt:lpstr>
      <vt:lpstr>Inelastic scattering</vt:lpstr>
      <vt:lpstr>DWBA</vt:lpstr>
      <vt:lpstr>DWBA</vt:lpstr>
      <vt:lpstr>Coupled Channel calculation</vt:lpstr>
      <vt:lpstr>Inelastic scattering</vt:lpstr>
      <vt:lpstr>Collective model</vt:lpstr>
      <vt:lpstr>Collective model</vt:lpstr>
      <vt:lpstr>Coulomb excitation</vt:lpstr>
      <vt:lpstr>ReactionGUI for collective inelastic scattering</vt:lpstr>
      <vt:lpstr>ReactionGUI for collective inelastic scattering</vt:lpstr>
      <vt:lpstr>ReactionGUI for collective inelastic scattering</vt:lpstr>
      <vt:lpstr>Inelastic scattering (cluster model)</vt:lpstr>
      <vt:lpstr>PowerPoint 프레젠테이션</vt:lpstr>
      <vt:lpstr>Transfer Reaction</vt:lpstr>
      <vt:lpstr>Transfer Reaction as a spectroscopic tool</vt:lpstr>
      <vt:lpstr>Transfer Reaction</vt:lpstr>
      <vt:lpstr>Transfer Reaction</vt:lpstr>
      <vt:lpstr>Transfer Reaction</vt:lpstr>
      <vt:lpstr>Overlap function</vt:lpstr>
      <vt:lpstr>Spectroscopic factor</vt:lpstr>
      <vt:lpstr>Overlap function</vt:lpstr>
      <vt:lpstr>Asymptotic Normalization Coefficient</vt:lpstr>
      <vt:lpstr>Transfer Reaction in ReactionGUI</vt:lpstr>
      <vt:lpstr>How many node for cluster? </vt:lpstr>
      <vt:lpstr>How many node for cluster? </vt:lpstr>
      <vt:lpstr>PowerPoint 프레젠테이션</vt:lpstr>
      <vt:lpstr>Weakly bound nuclei </vt:lpstr>
      <vt:lpstr>Break up </vt:lpstr>
      <vt:lpstr>Continuum W.f.</vt:lpstr>
      <vt:lpstr>CDCC</vt:lpstr>
      <vt:lpstr>CDCC</vt:lpstr>
      <vt:lpstr>ADWA for transfer reaction</vt:lpstr>
      <vt:lpstr>ADWA for transfer reaction</vt:lpstr>
      <vt:lpstr>PowerPoint 프레젠테이션</vt:lpstr>
      <vt:lpstr>Knockout in Eikonal approximation</vt:lpstr>
      <vt:lpstr>Knockout in Eikonal approximation</vt:lpstr>
      <vt:lpstr>Knockout in Eikonal approximation</vt:lpstr>
      <vt:lpstr>Knockout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ReactionGUI with MOMDIS</vt:lpstr>
      <vt:lpstr>ReactionGUI with MOMDIS</vt:lpstr>
      <vt:lpstr>Fusion reaction</vt:lpstr>
      <vt:lpstr>Fusion reaction</vt:lpstr>
      <vt:lpstr>Fusion reaction</vt:lpstr>
      <vt:lpstr>Fusion reaction</vt:lpstr>
      <vt:lpstr>Fusion reaction</vt:lpstr>
      <vt:lpstr>Fusion reaction</vt:lpstr>
      <vt:lpstr>PowerPoint 프레젠테이션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Reaction Channel equation</vt:lpstr>
      <vt:lpstr>Coupled Reaction Channel equation</vt:lpstr>
      <vt:lpstr>Coupled Reaction Channel equation</vt:lpstr>
      <vt:lpstr>Formal theory of scattering</vt:lpstr>
      <vt:lpstr>Formal theory of scattering</vt:lpstr>
      <vt:lpstr>DWBA in T-matrix form</vt:lpstr>
      <vt:lpstr>DWBA</vt:lpstr>
      <vt:lpstr>Collective model</vt:lpstr>
      <vt:lpstr>Collective model</vt:lpstr>
      <vt:lpstr>Collective Rotation model</vt:lpstr>
      <vt:lpstr>Collective Rotation model</vt:lpstr>
      <vt:lpstr>Collective Rotation model</vt:lpstr>
      <vt:lpstr>Collective Vibration model</vt:lpstr>
      <vt:lpstr>Collective Vibration model</vt:lpstr>
      <vt:lpstr>Transfer Reaction</vt:lpstr>
      <vt:lpstr>Summary of angular momentum algebra</vt:lpstr>
      <vt:lpstr>Continuum discretization</vt:lpstr>
      <vt:lpstr>Continuum discretization</vt:lpstr>
      <vt:lpstr>CDCC</vt:lpstr>
      <vt:lpstr>ADWA for transfer reaction</vt:lpstr>
      <vt:lpstr>ADWA</vt:lpstr>
      <vt:lpstr>ADWA</vt:lpstr>
      <vt:lpstr>Summary of angular momentum algebra</vt:lpstr>
      <vt:lpstr>Summary of angular momentum algebra</vt:lpstr>
      <vt:lpstr>Grazing distance,angular momentum,angle</vt:lpstr>
      <vt:lpstr>PowerPoint 프레젠테이션</vt:lpstr>
      <vt:lpstr>Coupled Reaction Channel equation</vt:lpstr>
      <vt:lpstr>Coupled Reaction Channel equation</vt:lpstr>
      <vt:lpstr>Partial Wave Expansion</vt:lpstr>
      <vt:lpstr>Partial Wave Expansion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송 영호</cp:lastModifiedBy>
  <cp:revision>886</cp:revision>
  <cp:lastPrinted>2019-03-25T07:50:09Z</cp:lastPrinted>
  <dcterms:created xsi:type="dcterms:W3CDTF">2013-07-10T02:34:07Z</dcterms:created>
  <dcterms:modified xsi:type="dcterms:W3CDTF">2024-06-30T22:54:38Z</dcterms:modified>
</cp:coreProperties>
</file>